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9" r:id="rId3"/>
    <p:sldId id="257" r:id="rId4"/>
    <p:sldId id="258" r:id="rId5"/>
    <p:sldId id="277" r:id="rId6"/>
    <p:sldId id="283" r:id="rId7"/>
    <p:sldId id="278" r:id="rId8"/>
    <p:sldId id="279" r:id="rId9"/>
    <p:sldId id="280" r:id="rId10"/>
    <p:sldId id="281" r:id="rId11"/>
    <p:sldId id="282" r:id="rId12"/>
    <p:sldId id="284" r:id="rId13"/>
    <p:sldId id="285" r:id="rId14"/>
    <p:sldId id="260" r:id="rId15"/>
    <p:sldId id="264" r:id="rId16"/>
    <p:sldId id="263" r:id="rId17"/>
    <p:sldId id="265" r:id="rId18"/>
    <p:sldId id="262" r:id="rId19"/>
    <p:sldId id="291" r:id="rId20"/>
    <p:sldId id="290" r:id="rId21"/>
    <p:sldId id="287" r:id="rId22"/>
    <p:sldId id="293" r:id="rId23"/>
    <p:sldId id="292" r:id="rId24"/>
    <p:sldId id="294" r:id="rId25"/>
    <p:sldId id="296" r:id="rId26"/>
    <p:sldId id="297" r:id="rId27"/>
    <p:sldId id="298" r:id="rId28"/>
    <p:sldId id="288"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A1EBA9-1E4B-4C13-9FEE-A8C83A2B511E}" type="datetimeFigureOut">
              <a:rPr lang="en-US" smtClean="0"/>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42A7A-A457-4915-AE8A-2EEECF74985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1EBA9-1E4B-4C13-9FEE-A8C83A2B511E}" type="datetimeFigureOut">
              <a:rPr lang="en-US" smtClean="0"/>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A1EBA9-1E4B-4C13-9FEE-A8C83A2B511E}" type="datetimeFigureOut">
              <a:rPr lang="en-US" smtClean="0"/>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1EBA9-1E4B-4C13-9FEE-A8C83A2B511E}" type="datetimeFigureOut">
              <a:rPr lang="en-US" smtClean="0"/>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A1EBA9-1E4B-4C13-9FEE-A8C83A2B511E}" type="datetimeFigureOut">
              <a:rPr lang="en-US" smtClean="0"/>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42A7A-A457-4915-AE8A-2EEECF74985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A1EBA9-1E4B-4C13-9FEE-A8C83A2B511E}" type="datetimeFigureOut">
              <a:rPr lang="en-US" smtClean="0"/>
              <a:t>7/15/2013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A1EBA9-1E4B-4C13-9FEE-A8C83A2B511E}" type="datetimeFigureOut">
              <a:rPr lang="en-US" smtClean="0"/>
              <a:t>7/15/2013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642A7A-A457-4915-AE8A-2EEECF74985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A1EBA9-1E4B-4C13-9FEE-A8C83A2B511E}" type="datetimeFigureOut">
              <a:rPr lang="en-US" smtClean="0"/>
              <a:t>7/15/2013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1EBA9-1E4B-4C13-9FEE-A8C83A2B511E}" type="datetimeFigureOut">
              <a:rPr lang="en-US" smtClean="0"/>
              <a:t>7/15/2013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1EBA9-1E4B-4C13-9FEE-A8C83A2B511E}" type="datetimeFigureOut">
              <a:rPr lang="en-US" smtClean="0"/>
              <a:t>7/15/2013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42A7A-A457-4915-AE8A-2EEECF74985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1EBA9-1E4B-4C13-9FEE-A8C83A2B511E}" type="datetimeFigureOut">
              <a:rPr lang="en-US" smtClean="0"/>
              <a:t>7/15/2013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42A7A-A457-4915-AE8A-2EEECF7498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5A1EBA9-1E4B-4C13-9FEE-A8C83A2B511E}" type="datetimeFigureOut">
              <a:rPr lang="en-US" smtClean="0"/>
              <a:t>7/15/2013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F642A7A-A457-4915-AE8A-2EEECF7498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myfico.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ckfraud.org/chexsystem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bcove.me/4zbk2zv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ftc.gov/" TargetMode="External"/><Relationship Id="rId2" Type="http://schemas.openxmlformats.org/officeDocument/2006/relationships/hyperlink" Target="http://www.myfi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1"/>
            <a:ext cx="7848600" cy="1905000"/>
          </a:xfrm>
        </p:spPr>
        <p:txBody>
          <a:bodyPr/>
          <a:lstStyle/>
          <a:p>
            <a:r>
              <a:rPr lang="en-US" sz="4000" dirty="0" smtClean="0"/>
              <a:t>THE</a:t>
            </a:r>
            <a:r>
              <a:rPr lang="en-US" sz="4000" dirty="0"/>
              <a:t> </a:t>
            </a:r>
            <a:r>
              <a:rPr lang="en-US" sz="4000" dirty="0" smtClean="0"/>
              <a:t> WHAT?  WHERE?  WHY?</a:t>
            </a:r>
            <a:br>
              <a:rPr lang="en-US" sz="4000" dirty="0" smtClean="0"/>
            </a:br>
            <a:r>
              <a:rPr lang="en-US" sz="4000" dirty="0" smtClean="0"/>
              <a:t>                   OF CREDIT REPORTS</a:t>
            </a:r>
            <a:endParaRPr lang="en-US" sz="4000" dirty="0"/>
          </a:p>
        </p:txBody>
      </p:sp>
      <p:sp>
        <p:nvSpPr>
          <p:cNvPr id="3" name="Subtitle 2"/>
          <p:cNvSpPr>
            <a:spLocks noGrp="1"/>
          </p:cNvSpPr>
          <p:nvPr>
            <p:ph type="subTitle" idx="1"/>
          </p:nvPr>
        </p:nvSpPr>
        <p:spPr>
          <a:xfrm>
            <a:off x="1219200" y="4267200"/>
            <a:ext cx="6629400" cy="1752600"/>
          </a:xfrm>
        </p:spPr>
        <p:txBody>
          <a:bodyPr>
            <a:normAutofit/>
          </a:bodyPr>
          <a:lstStyle/>
          <a:p>
            <a:pPr algn="ctr"/>
            <a:r>
              <a:rPr lang="en-US" dirty="0"/>
              <a:t>Office of Frank M. Pees, Chapter 13 Trustee</a:t>
            </a:r>
          </a:p>
          <a:p>
            <a:pPr algn="ctr"/>
            <a:r>
              <a:rPr lang="en-US" dirty="0"/>
              <a:t>Worthington, </a:t>
            </a:r>
            <a:r>
              <a:rPr lang="en-US" dirty="0" smtClean="0"/>
              <a:t>OH 43085</a:t>
            </a:r>
            <a:endParaRPr lang="en-US" dirty="0"/>
          </a:p>
        </p:txBody>
      </p:sp>
    </p:spTree>
    <p:extLst>
      <p:ext uri="{BB962C8B-B14F-4D97-AF65-F5344CB8AC3E}">
        <p14:creationId xmlns:p14="http://schemas.microsoft.com/office/powerpoint/2010/main" val="3430609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Information – </a:t>
            </a:r>
            <a:r>
              <a:rPr lang="en-US" dirty="0" err="1"/>
              <a:t>Con’t</a:t>
            </a:r>
            <a:r>
              <a:rPr lang="en-US" dirty="0"/>
              <a:t>.</a:t>
            </a:r>
          </a:p>
        </p:txBody>
      </p:sp>
      <p:sp>
        <p:nvSpPr>
          <p:cNvPr id="3" name="Content Placeholder 2"/>
          <p:cNvSpPr>
            <a:spLocks noGrp="1"/>
          </p:cNvSpPr>
          <p:nvPr>
            <p:ph idx="1"/>
          </p:nvPr>
        </p:nvSpPr>
        <p:spPr/>
        <p:txBody>
          <a:bodyPr>
            <a:normAutofit lnSpcReduction="10000"/>
          </a:bodyPr>
          <a:lstStyle/>
          <a:p>
            <a:pPr marL="0" indent="0">
              <a:buNone/>
            </a:pPr>
            <a:r>
              <a:rPr lang="en-US" sz="2600" dirty="0"/>
              <a:t>Each trade line </a:t>
            </a:r>
            <a:r>
              <a:rPr lang="en-US" sz="2600" dirty="0" smtClean="0"/>
              <a:t>includes three</a:t>
            </a:r>
            <a:r>
              <a:rPr lang="en-US" sz="2600" b="1" dirty="0" smtClean="0"/>
              <a:t> Dates</a:t>
            </a:r>
            <a:r>
              <a:rPr lang="en-US" dirty="0" smtClean="0"/>
              <a:t>:</a:t>
            </a:r>
            <a:endParaRPr lang="en-US" dirty="0"/>
          </a:p>
          <a:p>
            <a:pPr lvl="1"/>
            <a:r>
              <a:rPr lang="en-US" sz="2600" dirty="0" smtClean="0"/>
              <a:t>Open date, last reporting date, &amp; last active date.</a:t>
            </a:r>
          </a:p>
          <a:p>
            <a:pPr lvl="1"/>
            <a:r>
              <a:rPr lang="en-US" sz="2600" b="1" dirty="0"/>
              <a:t>O</a:t>
            </a:r>
            <a:r>
              <a:rPr lang="en-US" sz="2600" b="1" dirty="0" smtClean="0"/>
              <a:t>pen date </a:t>
            </a:r>
            <a:r>
              <a:rPr lang="en-US" sz="2600" dirty="0" smtClean="0"/>
              <a:t>is the month/year account </a:t>
            </a:r>
            <a:r>
              <a:rPr lang="en-US" sz="2600" dirty="0"/>
              <a:t>was </a:t>
            </a:r>
            <a:r>
              <a:rPr lang="en-US" sz="2600" dirty="0" smtClean="0"/>
              <a:t>opened.  Very important factor in credit score. Length of time accounts are open, number of accounts opened in last 12 months, &amp; length of time since new account was opened are all important factors.</a:t>
            </a:r>
          </a:p>
          <a:p>
            <a:pPr lvl="1"/>
            <a:r>
              <a:rPr lang="en-US" sz="2600" b="1" dirty="0" smtClean="0"/>
              <a:t>Last </a:t>
            </a:r>
            <a:r>
              <a:rPr lang="en-US" sz="2600" b="1" dirty="0"/>
              <a:t>reporting </a:t>
            </a:r>
            <a:r>
              <a:rPr lang="en-US" sz="2600" b="1" dirty="0" smtClean="0"/>
              <a:t>date </a:t>
            </a:r>
            <a:r>
              <a:rPr lang="en-US" sz="2600" dirty="0" smtClean="0"/>
              <a:t>is most recent month/year the provider/furnisher reported the information. </a:t>
            </a:r>
          </a:p>
          <a:p>
            <a:pPr lvl="1"/>
            <a:r>
              <a:rPr lang="en-US" sz="2600" b="1" dirty="0" smtClean="0"/>
              <a:t>Last </a:t>
            </a:r>
            <a:r>
              <a:rPr lang="en-US" sz="2600" b="1" dirty="0"/>
              <a:t>active date </a:t>
            </a:r>
            <a:r>
              <a:rPr lang="en-US" sz="2600" dirty="0" smtClean="0"/>
              <a:t>is the last </a:t>
            </a:r>
            <a:r>
              <a:rPr lang="en-US" sz="2600" dirty="0"/>
              <a:t>month/year </a:t>
            </a:r>
            <a:r>
              <a:rPr lang="en-US" sz="2600" dirty="0" smtClean="0"/>
              <a:t>a payment </a:t>
            </a:r>
            <a:r>
              <a:rPr lang="en-US" sz="2600" dirty="0"/>
              <a:t>was made</a:t>
            </a:r>
            <a:r>
              <a:rPr lang="en-US" sz="2600" dirty="0" smtClean="0"/>
              <a:t>. Recent payment activity is more helpful than closed accounts paid on time.</a:t>
            </a:r>
            <a:endParaRPr lang="en-US" sz="2600" dirty="0"/>
          </a:p>
          <a:p>
            <a:endParaRPr lang="en-US" dirty="0"/>
          </a:p>
          <a:p>
            <a:endParaRPr lang="en-US" dirty="0"/>
          </a:p>
        </p:txBody>
      </p:sp>
    </p:spTree>
    <p:extLst>
      <p:ext uri="{BB962C8B-B14F-4D97-AF65-F5344CB8AC3E}">
        <p14:creationId xmlns:p14="http://schemas.microsoft.com/office/powerpoint/2010/main" val="4031860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Information – </a:t>
            </a:r>
            <a:r>
              <a:rPr lang="en-US" dirty="0" err="1"/>
              <a:t>Con’t</a:t>
            </a:r>
            <a:r>
              <a:rPr lang="en-US" dirty="0"/>
              <a:t>.</a:t>
            </a:r>
          </a:p>
        </p:txBody>
      </p:sp>
      <p:sp>
        <p:nvSpPr>
          <p:cNvPr id="3" name="Content Placeholder 2"/>
          <p:cNvSpPr>
            <a:spLocks noGrp="1"/>
          </p:cNvSpPr>
          <p:nvPr>
            <p:ph idx="1"/>
          </p:nvPr>
        </p:nvSpPr>
        <p:spPr/>
        <p:txBody>
          <a:bodyPr>
            <a:normAutofit/>
          </a:bodyPr>
          <a:lstStyle/>
          <a:p>
            <a:pPr marL="0" indent="0">
              <a:buNone/>
            </a:pPr>
            <a:r>
              <a:rPr lang="en-US" sz="2600" dirty="0"/>
              <a:t>Each trade line </a:t>
            </a:r>
            <a:r>
              <a:rPr lang="en-US" sz="2600" dirty="0" smtClean="0"/>
              <a:t>includes </a:t>
            </a:r>
            <a:r>
              <a:rPr lang="en-US" sz="2600" b="1" dirty="0" smtClean="0"/>
              <a:t>Account Information</a:t>
            </a:r>
            <a:r>
              <a:rPr lang="en-US" dirty="0" smtClean="0"/>
              <a:t>:</a:t>
            </a:r>
            <a:endParaRPr lang="en-US" dirty="0"/>
          </a:p>
          <a:p>
            <a:pPr lvl="1"/>
            <a:r>
              <a:rPr lang="en-US" sz="2600" b="1" dirty="0" smtClean="0"/>
              <a:t>Type </a:t>
            </a:r>
            <a:r>
              <a:rPr lang="en-US" sz="2600" b="1" dirty="0"/>
              <a:t>of account </a:t>
            </a:r>
            <a:r>
              <a:rPr lang="en-US" sz="2600" dirty="0"/>
              <a:t>(Revolving, Installment, Mortgage, </a:t>
            </a:r>
            <a:r>
              <a:rPr lang="en-US" sz="2600" dirty="0" smtClean="0"/>
              <a:t>Other.) FICO score reflects types of accounts and how frequently used.</a:t>
            </a:r>
          </a:p>
          <a:p>
            <a:pPr lvl="1"/>
            <a:r>
              <a:rPr lang="en-US" sz="2600" b="1" dirty="0" smtClean="0"/>
              <a:t>Balance due </a:t>
            </a:r>
            <a:r>
              <a:rPr lang="en-US" sz="2600" dirty="0" smtClean="0"/>
              <a:t>is </a:t>
            </a:r>
            <a:r>
              <a:rPr lang="en-US" sz="2600" dirty="0"/>
              <a:t>the last reported balance by the </a:t>
            </a:r>
            <a:r>
              <a:rPr lang="en-US" sz="2600" dirty="0" smtClean="0"/>
              <a:t>provider/furnisher</a:t>
            </a:r>
            <a:r>
              <a:rPr lang="en-US" sz="2600" dirty="0"/>
              <a:t>, not necessarily the current balance or </a:t>
            </a:r>
            <a:r>
              <a:rPr lang="en-US" sz="2600" dirty="0" smtClean="0"/>
              <a:t>the balance </a:t>
            </a:r>
            <a:r>
              <a:rPr lang="en-US" sz="2600" dirty="0"/>
              <a:t>after your last payment. </a:t>
            </a:r>
          </a:p>
          <a:p>
            <a:pPr lvl="1"/>
            <a:r>
              <a:rPr lang="en-US" sz="2600" b="1" dirty="0" smtClean="0"/>
              <a:t>Amount </a:t>
            </a:r>
            <a:r>
              <a:rPr lang="en-US" sz="2600" b="1" dirty="0"/>
              <a:t>past </a:t>
            </a:r>
            <a:r>
              <a:rPr lang="en-US" sz="2600" b="1" dirty="0" smtClean="0"/>
              <a:t>due</a:t>
            </a:r>
            <a:r>
              <a:rPr lang="en-US" sz="2600" dirty="0"/>
              <a:t> </a:t>
            </a:r>
            <a:r>
              <a:rPr lang="en-US" sz="2600" dirty="0" smtClean="0"/>
              <a:t>will drop score significantly.</a:t>
            </a:r>
          </a:p>
          <a:p>
            <a:pPr lvl="1"/>
            <a:r>
              <a:rPr lang="en-US" sz="2600" b="1" dirty="0" smtClean="0"/>
              <a:t>Initial loan amount or highest credit </a:t>
            </a:r>
            <a:r>
              <a:rPr lang="en-US" sz="2600" b="1" dirty="0"/>
              <a:t>limit</a:t>
            </a:r>
            <a:r>
              <a:rPr lang="en-US" sz="2600" dirty="0" smtClean="0"/>
              <a:t>.  If limit exceeds the credit line, it can cause a drop in credit score.</a:t>
            </a:r>
            <a:endParaRPr lang="en-US" dirty="0"/>
          </a:p>
        </p:txBody>
      </p:sp>
    </p:spTree>
    <p:extLst>
      <p:ext uri="{BB962C8B-B14F-4D97-AF65-F5344CB8AC3E}">
        <p14:creationId xmlns:p14="http://schemas.microsoft.com/office/powerpoint/2010/main" val="236753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Information – </a:t>
            </a:r>
            <a:r>
              <a:rPr lang="en-US" dirty="0" err="1"/>
              <a:t>Con’t</a:t>
            </a:r>
            <a:r>
              <a:rPr lang="en-US" dirty="0"/>
              <a:t>.</a:t>
            </a:r>
          </a:p>
        </p:txBody>
      </p:sp>
      <p:sp>
        <p:nvSpPr>
          <p:cNvPr id="3" name="Content Placeholder 2"/>
          <p:cNvSpPr>
            <a:spLocks noGrp="1"/>
          </p:cNvSpPr>
          <p:nvPr>
            <p:ph idx="1"/>
          </p:nvPr>
        </p:nvSpPr>
        <p:spPr/>
        <p:txBody>
          <a:bodyPr/>
          <a:lstStyle/>
          <a:p>
            <a:pPr marL="0" indent="0">
              <a:buNone/>
            </a:pPr>
            <a:r>
              <a:rPr lang="en-US" sz="2600" dirty="0"/>
              <a:t>Each trade line </a:t>
            </a:r>
            <a:r>
              <a:rPr lang="en-US" sz="2600" dirty="0" smtClean="0"/>
              <a:t>includes </a:t>
            </a:r>
            <a:r>
              <a:rPr lang="en-US" b="1" dirty="0"/>
              <a:t>Payment history information</a:t>
            </a:r>
            <a:r>
              <a:rPr lang="en-US" dirty="0" smtClean="0"/>
              <a:t>:</a:t>
            </a:r>
            <a:endParaRPr lang="en-US" sz="2600" dirty="0"/>
          </a:p>
          <a:p>
            <a:pPr lvl="1"/>
            <a:r>
              <a:rPr lang="en-US" sz="2600" dirty="0" smtClean="0"/>
              <a:t>Pays </a:t>
            </a:r>
            <a:r>
              <a:rPr lang="en-US" sz="2600" dirty="0"/>
              <a:t>as agreed, late payments, derogatory accounts</a:t>
            </a:r>
            <a:r>
              <a:rPr lang="en-US" sz="2600" dirty="0" smtClean="0"/>
              <a:t>.</a:t>
            </a:r>
          </a:p>
          <a:p>
            <a:pPr lvl="1"/>
            <a:r>
              <a:rPr lang="en-US" sz="2600" dirty="0" smtClean="0"/>
              <a:t>Each bureau has own method of reporting  monthly payment information and late payments.</a:t>
            </a:r>
          </a:p>
          <a:p>
            <a:pPr lvl="1"/>
            <a:r>
              <a:rPr lang="en-US" sz="2600" dirty="0" smtClean="0"/>
              <a:t>Some lenders report a 30-day late payment at 31 days while other lenders may wait much longer.</a:t>
            </a:r>
          </a:p>
          <a:p>
            <a:pPr lvl="1"/>
            <a:r>
              <a:rPr lang="en-US" sz="2600" dirty="0" smtClean="0"/>
              <a:t>Derogatory accounts include charged-off, collection accounts, consumer credit counseling, settled accounts, foreclosures, repossessions, bankruptcy.</a:t>
            </a:r>
          </a:p>
          <a:p>
            <a:pPr lvl="1"/>
            <a:endParaRPr lang="en-US" sz="2600" dirty="0"/>
          </a:p>
          <a:p>
            <a:pPr marL="0" indent="0">
              <a:buNone/>
            </a:pPr>
            <a:endParaRPr lang="en-US" dirty="0"/>
          </a:p>
        </p:txBody>
      </p:sp>
    </p:spTree>
    <p:extLst>
      <p:ext uri="{BB962C8B-B14F-4D97-AF65-F5344CB8AC3E}">
        <p14:creationId xmlns:p14="http://schemas.microsoft.com/office/powerpoint/2010/main" val="1901625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Information – </a:t>
            </a:r>
            <a:r>
              <a:rPr lang="en-US" dirty="0" err="1"/>
              <a:t>Con’t</a:t>
            </a:r>
            <a:r>
              <a:rPr lang="en-US" dirty="0"/>
              <a:t>.</a:t>
            </a:r>
          </a:p>
        </p:txBody>
      </p:sp>
      <p:sp>
        <p:nvSpPr>
          <p:cNvPr id="3" name="Content Placeholder 2"/>
          <p:cNvSpPr>
            <a:spLocks noGrp="1"/>
          </p:cNvSpPr>
          <p:nvPr>
            <p:ph idx="1"/>
          </p:nvPr>
        </p:nvSpPr>
        <p:spPr/>
        <p:txBody>
          <a:bodyPr/>
          <a:lstStyle/>
          <a:p>
            <a:r>
              <a:rPr lang="en-US" b="1" dirty="0" smtClean="0"/>
              <a:t>Charged-off accounts </a:t>
            </a:r>
            <a:r>
              <a:rPr lang="en-US" dirty="0" smtClean="0"/>
              <a:t>are considered bad debts that are at least 180 days past due.</a:t>
            </a:r>
          </a:p>
          <a:p>
            <a:r>
              <a:rPr lang="en-US" dirty="0" smtClean="0"/>
              <a:t>Lenders can pursue the bad debt through their internal collections department, sell or assign the debt to a collection agency, or pursue legal action.</a:t>
            </a:r>
          </a:p>
          <a:p>
            <a:r>
              <a:rPr lang="en-US" dirty="0" smtClean="0"/>
              <a:t>Lenders make a cost-benefit analysis in determining their plan of action.</a:t>
            </a:r>
          </a:p>
          <a:p>
            <a:r>
              <a:rPr lang="en-US" dirty="0" smtClean="0"/>
              <a:t>Higher debt amount or a higher credit score makes it more likely lender will actively pursue collection.</a:t>
            </a:r>
          </a:p>
          <a:p>
            <a:r>
              <a:rPr lang="en-US" dirty="0" smtClean="0"/>
              <a:t>Secured debts are more likely to be pursued through legal action. </a:t>
            </a:r>
            <a:endParaRPr lang="en-US" dirty="0"/>
          </a:p>
        </p:txBody>
      </p:sp>
    </p:spTree>
    <p:extLst>
      <p:ext uri="{BB962C8B-B14F-4D97-AF65-F5344CB8AC3E}">
        <p14:creationId xmlns:p14="http://schemas.microsoft.com/office/powerpoint/2010/main" val="3787166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Where to get the free reports?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CreditReport.com ???????</a:t>
            </a:r>
          </a:p>
          <a:p>
            <a:endParaRPr lang="en-US" dirty="0"/>
          </a:p>
          <a:p>
            <a:r>
              <a:rPr lang="en-US" dirty="0" smtClean="0"/>
              <a:t>FreeCreditReport.com ???????</a:t>
            </a:r>
          </a:p>
          <a:p>
            <a:endParaRPr lang="en-US" dirty="0"/>
          </a:p>
          <a:p>
            <a:r>
              <a:rPr lang="en-US" dirty="0" smtClean="0"/>
              <a:t>FreeCreditScore.com ???????</a:t>
            </a:r>
          </a:p>
          <a:p>
            <a:endParaRPr lang="en-US" dirty="0"/>
          </a:p>
          <a:p>
            <a:r>
              <a:rPr lang="en-US" dirty="0" smtClean="0"/>
              <a:t>FreeAnnualCreditReport.com ???????</a:t>
            </a:r>
          </a:p>
          <a:p>
            <a:endParaRPr lang="en-US" dirty="0"/>
          </a:p>
          <a:p>
            <a:r>
              <a:rPr lang="en-US" dirty="0" smtClean="0"/>
              <a:t>GetFreeCreditReportInformation.webs.com ???????</a:t>
            </a:r>
            <a:endParaRPr lang="en-US" dirty="0"/>
          </a:p>
        </p:txBody>
      </p:sp>
    </p:spTree>
    <p:extLst>
      <p:ext uri="{BB962C8B-B14F-4D97-AF65-F5344CB8AC3E}">
        <p14:creationId xmlns:p14="http://schemas.microsoft.com/office/powerpoint/2010/main" val="1065000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JUST SAY NO</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8000" dirty="0" smtClean="0"/>
              <a:t>A BIG NO TO ALL THOSE WEBSITES &amp; MANY MORE</a:t>
            </a:r>
            <a:endParaRPr lang="en-US" sz="8000" dirty="0"/>
          </a:p>
        </p:txBody>
      </p:sp>
    </p:spTree>
    <p:extLst>
      <p:ext uri="{BB962C8B-B14F-4D97-AF65-F5344CB8AC3E}">
        <p14:creationId xmlns:p14="http://schemas.microsoft.com/office/powerpoint/2010/main" val="2120190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This one is Safe, Approved, </a:t>
            </a:r>
            <a:r>
              <a:rPr lang="en-US" dirty="0"/>
              <a:t>R</a:t>
            </a:r>
            <a:r>
              <a:rPr lang="en-US" dirty="0" smtClean="0"/>
              <a:t>egulated, and FREE:</a:t>
            </a:r>
            <a:endParaRPr lang="en-US" dirty="0"/>
          </a:p>
        </p:txBody>
      </p:sp>
      <p:sp>
        <p:nvSpPr>
          <p:cNvPr id="3" name="Content Placeholder 2"/>
          <p:cNvSpPr>
            <a:spLocks noGrp="1"/>
          </p:cNvSpPr>
          <p:nvPr>
            <p:ph idx="1"/>
          </p:nvPr>
        </p:nvSpPr>
        <p:spPr>
          <a:xfrm>
            <a:off x="289209" y="1295400"/>
            <a:ext cx="8229600" cy="5105400"/>
          </a:xfrm>
        </p:spPr>
        <p:txBody>
          <a:bodyPr>
            <a:normAutofit fontScale="77500" lnSpcReduction="20000"/>
          </a:bodyPr>
          <a:lstStyle/>
          <a:p>
            <a:endParaRPr lang="en-US" dirty="0" smtClean="0"/>
          </a:p>
          <a:p>
            <a:pPr marL="0" indent="0" algn="ctr">
              <a:buNone/>
            </a:pPr>
            <a:r>
              <a:rPr lang="en-US" sz="5800" dirty="0" smtClean="0"/>
              <a:t>AnnualCreditReport.com</a:t>
            </a:r>
          </a:p>
          <a:p>
            <a:pPr marL="0" indent="0" algn="ctr">
              <a:buNone/>
            </a:pPr>
            <a:endParaRPr lang="en-US" sz="4400" dirty="0" smtClean="0"/>
          </a:p>
          <a:p>
            <a:pPr marL="0" indent="0" algn="ctr">
              <a:buNone/>
            </a:pPr>
            <a:r>
              <a:rPr lang="en-US" sz="4400" dirty="0" smtClean="0"/>
              <a:t>       </a:t>
            </a:r>
          </a:p>
          <a:p>
            <a:pPr marL="0" indent="0" algn="ctr">
              <a:buNone/>
            </a:pPr>
            <a:endParaRPr lang="en-US" sz="4400" dirty="0"/>
          </a:p>
          <a:p>
            <a:pPr marL="0" indent="0" algn="ctr">
              <a:buNone/>
            </a:pPr>
            <a:r>
              <a:rPr lang="en-US" sz="3000" dirty="0" smtClean="0"/>
              <a:t>The only official website to get your free reports with no strings attached.</a:t>
            </a:r>
          </a:p>
          <a:p>
            <a:pPr marL="0" indent="0" algn="ctr">
              <a:buNone/>
            </a:pPr>
            <a:endParaRPr lang="en-US" sz="3000" dirty="0"/>
          </a:p>
          <a:p>
            <a:pPr marL="0" indent="0" algn="ctr">
              <a:buNone/>
            </a:pPr>
            <a:r>
              <a:rPr lang="en-US" sz="3000" dirty="0" smtClean="0"/>
              <a:t>There are many imposter sites which may provide a report but, in turn, you are signing up for some sort of monthly subscription service.  You are billed monthly from $9.99 per month to $29.99 per month until you cancel the service.</a:t>
            </a:r>
            <a:endParaRPr lang="en-US" sz="3000" dirty="0"/>
          </a:p>
        </p:txBody>
      </p:sp>
      <p:pic>
        <p:nvPicPr>
          <p:cNvPr id="4" name="Picture 4" descr="EF_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2082" y="2630194"/>
            <a:ext cx="8858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TU_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1097" y="2415015"/>
            <a:ext cx="8858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EXP_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0173" y="2687344"/>
            <a:ext cx="8858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9046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533399"/>
            <a:ext cx="7173912" cy="6019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6756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Three ways to obtain reports</a:t>
            </a:r>
            <a:endParaRPr lang="en-US" dirty="0"/>
          </a:p>
        </p:txBody>
      </p:sp>
      <p:sp>
        <p:nvSpPr>
          <p:cNvPr id="3" name="Content Placeholder 2"/>
          <p:cNvSpPr>
            <a:spLocks noGrp="1"/>
          </p:cNvSpPr>
          <p:nvPr>
            <p:ph idx="1"/>
          </p:nvPr>
        </p:nvSpPr>
        <p:spPr/>
        <p:txBody>
          <a:bodyPr>
            <a:normAutofit/>
          </a:bodyPr>
          <a:lstStyle/>
          <a:p>
            <a:endParaRPr lang="en-US" dirty="0"/>
          </a:p>
          <a:p>
            <a:r>
              <a:rPr lang="en-US" dirty="0"/>
              <a:t>O</a:t>
            </a:r>
            <a:r>
              <a:rPr lang="en-US" dirty="0" smtClean="0"/>
              <a:t>nline immediately with correct answers to security questions.</a:t>
            </a:r>
          </a:p>
          <a:p>
            <a:endParaRPr lang="en-US" dirty="0"/>
          </a:p>
          <a:p>
            <a:r>
              <a:rPr lang="en-US" dirty="0" smtClean="0"/>
              <a:t>Mailed to you within 15 days:</a:t>
            </a:r>
          </a:p>
          <a:p>
            <a:pPr marL="0" indent="0">
              <a:buNone/>
            </a:pPr>
            <a:r>
              <a:rPr lang="en-US" dirty="0"/>
              <a:t>	</a:t>
            </a:r>
            <a:r>
              <a:rPr lang="en-US" dirty="0" smtClean="0"/>
              <a:t>by calling</a:t>
            </a:r>
            <a:r>
              <a:rPr lang="en-US" sz="3200" dirty="0" smtClean="0"/>
              <a:t>1-877-322-8228 </a:t>
            </a:r>
            <a:r>
              <a:rPr lang="en-US" dirty="0" smtClean="0"/>
              <a:t>or,</a:t>
            </a:r>
          </a:p>
          <a:p>
            <a:pPr marL="0" indent="0">
              <a:buNone/>
            </a:pPr>
            <a:r>
              <a:rPr lang="en-US" dirty="0" smtClean="0"/>
              <a:t>   	by mailing a completed request form. </a:t>
            </a:r>
          </a:p>
          <a:p>
            <a:endParaRPr lang="en-US" dirty="0"/>
          </a:p>
          <a:p>
            <a:r>
              <a:rPr lang="en-US" dirty="0" smtClean="0"/>
              <a:t>Free reports do not include credit scores.</a:t>
            </a:r>
            <a:endParaRPr lang="en-US" dirty="0"/>
          </a:p>
        </p:txBody>
      </p:sp>
    </p:spTree>
    <p:extLst>
      <p:ext uri="{BB962C8B-B14F-4D97-AF65-F5344CB8AC3E}">
        <p14:creationId xmlns:p14="http://schemas.microsoft.com/office/powerpoint/2010/main" val="4286100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Which report should you review?</a:t>
            </a:r>
            <a:endParaRPr lang="en-US" dirty="0"/>
          </a:p>
        </p:txBody>
      </p:sp>
      <p:sp>
        <p:nvSpPr>
          <p:cNvPr id="3" name="Content Placeholder 2"/>
          <p:cNvSpPr>
            <a:spLocks noGrp="1"/>
          </p:cNvSpPr>
          <p:nvPr>
            <p:ph idx="1"/>
          </p:nvPr>
        </p:nvSpPr>
        <p:spPr/>
        <p:txBody>
          <a:bodyPr/>
          <a:lstStyle/>
          <a:p>
            <a:r>
              <a:rPr lang="en-US" dirty="0" smtClean="0"/>
              <a:t>Important to check all three reports. Not all lenders report to all three bureaus.</a:t>
            </a:r>
          </a:p>
          <a:p>
            <a:r>
              <a:rPr lang="en-US" dirty="0" smtClean="0"/>
              <a:t>To check continually throughout the year, request a report every four months, alternating bureaus.</a:t>
            </a:r>
          </a:p>
          <a:p>
            <a:r>
              <a:rPr lang="en-US" dirty="0" smtClean="0"/>
              <a:t>Review each one carefully and highlight any incorrect or outdated information.</a:t>
            </a:r>
          </a:p>
          <a:p>
            <a:r>
              <a:rPr lang="en-US" dirty="0" smtClean="0"/>
              <a:t>Check all information including personal information.</a:t>
            </a:r>
          </a:p>
          <a:p>
            <a:r>
              <a:rPr lang="en-US" dirty="0" smtClean="0"/>
              <a:t>Check for duplicate accounts.</a:t>
            </a:r>
          </a:p>
          <a:p>
            <a:r>
              <a:rPr lang="en-US" dirty="0" smtClean="0"/>
              <a:t>Check inquiries listed at end of report.</a:t>
            </a:r>
          </a:p>
        </p:txBody>
      </p:sp>
    </p:spTree>
    <p:extLst>
      <p:ext uri="{BB962C8B-B14F-4D97-AF65-F5344CB8AC3E}">
        <p14:creationId xmlns:p14="http://schemas.microsoft.com/office/powerpoint/2010/main" val="287691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credit report?</a:t>
            </a:r>
            <a:endParaRPr lang="en-US" dirty="0"/>
          </a:p>
        </p:txBody>
      </p:sp>
      <p:sp>
        <p:nvSpPr>
          <p:cNvPr id="3" name="Content Placeholder 2"/>
          <p:cNvSpPr>
            <a:spLocks noGrp="1"/>
          </p:cNvSpPr>
          <p:nvPr>
            <p:ph idx="1"/>
          </p:nvPr>
        </p:nvSpPr>
        <p:spPr/>
        <p:txBody>
          <a:bodyPr>
            <a:normAutofit/>
          </a:bodyPr>
          <a:lstStyle/>
          <a:p>
            <a:r>
              <a:rPr lang="en-US" dirty="0" smtClean="0"/>
              <a:t>A report issued by credit bureaus or consumer reporting agencies (CRAs) to credit grantors, potential employers, insurance companies, and consumers.</a:t>
            </a:r>
          </a:p>
          <a:p>
            <a:r>
              <a:rPr lang="en-US" dirty="0" smtClean="0"/>
              <a:t>The report contains personal information; details about a person’s credit history; public record information; and inquiries.</a:t>
            </a:r>
          </a:p>
          <a:p>
            <a:r>
              <a:rPr lang="en-US" dirty="0" smtClean="0"/>
              <a:t>The information is compiled from companies or credit lenders called providers or furnishers.</a:t>
            </a:r>
          </a:p>
          <a:p>
            <a:r>
              <a:rPr lang="en-US" dirty="0" smtClean="0"/>
              <a:t>The information on the report is used to calculate a credit score based on the end user’s credit score model.</a:t>
            </a:r>
          </a:p>
          <a:p>
            <a:r>
              <a:rPr lang="en-US" dirty="0" smtClean="0"/>
              <a:t>FICO is the most common scoring system used to make credit, employment, and insurance premium decisions.</a:t>
            </a:r>
          </a:p>
        </p:txBody>
      </p:sp>
    </p:spTree>
    <p:extLst>
      <p:ext uri="{BB962C8B-B14F-4D97-AF65-F5344CB8AC3E}">
        <p14:creationId xmlns:p14="http://schemas.microsoft.com/office/powerpoint/2010/main" val="4154084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Why Have Credit Reports?</a:t>
            </a:r>
            <a:endParaRPr lang="en-US" dirty="0"/>
          </a:p>
        </p:txBody>
      </p:sp>
      <p:sp>
        <p:nvSpPr>
          <p:cNvPr id="3" name="Content Placeholder 2"/>
          <p:cNvSpPr>
            <a:spLocks noGrp="1"/>
          </p:cNvSpPr>
          <p:nvPr>
            <p:ph idx="1"/>
          </p:nvPr>
        </p:nvSpPr>
        <p:spPr/>
        <p:txBody>
          <a:bodyPr/>
          <a:lstStyle/>
          <a:p>
            <a:r>
              <a:rPr lang="en-US" dirty="0" smtClean="0"/>
              <a:t>The end result of credit reports is to generate a credit score.</a:t>
            </a:r>
          </a:p>
          <a:p>
            <a:r>
              <a:rPr lang="en-US" dirty="0" smtClean="0"/>
              <a:t>Several different scoring models exist but over 90% of credit lenders and insurance companies use the FICO scoring system.</a:t>
            </a:r>
          </a:p>
          <a:p>
            <a:r>
              <a:rPr lang="en-US" dirty="0" smtClean="0"/>
              <a:t> FICO scores can be obtained at </a:t>
            </a:r>
            <a:r>
              <a:rPr lang="en-US" dirty="0" smtClean="0">
                <a:hlinkClick r:id="rId2"/>
              </a:rPr>
              <a:t>www.myfico.com</a:t>
            </a:r>
            <a:r>
              <a:rPr lang="en-US" dirty="0" smtClean="0"/>
              <a:t>.</a:t>
            </a:r>
          </a:p>
          <a:p>
            <a:r>
              <a:rPr lang="en-US" dirty="0" smtClean="0"/>
              <a:t>Your score depends on information on report on the day the score is requested.</a:t>
            </a:r>
          </a:p>
          <a:p>
            <a:r>
              <a:rPr lang="en-US" dirty="0" smtClean="0"/>
              <a:t>Credit score at bankruptcy discharge depends on what credit score was at time bankruptcy was filed.</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903961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FICO Scoring Systems</a:t>
            </a:r>
            <a:endParaRPr lang="en-US" dirty="0"/>
          </a:p>
        </p:txBody>
      </p:sp>
      <p:sp>
        <p:nvSpPr>
          <p:cNvPr id="3" name="Content Placeholder 2"/>
          <p:cNvSpPr>
            <a:spLocks noGrp="1"/>
          </p:cNvSpPr>
          <p:nvPr>
            <p:ph idx="1"/>
          </p:nvPr>
        </p:nvSpPr>
        <p:spPr/>
        <p:txBody>
          <a:bodyPr>
            <a:normAutofit/>
          </a:bodyPr>
          <a:lstStyle/>
          <a:p>
            <a:r>
              <a:rPr lang="en-US" b="1" dirty="0" smtClean="0"/>
              <a:t>Classic FICO </a:t>
            </a:r>
            <a:r>
              <a:rPr lang="en-US" dirty="0" smtClean="0"/>
              <a:t>– first scoring model still used by major mortgage investors.</a:t>
            </a:r>
          </a:p>
          <a:p>
            <a:r>
              <a:rPr lang="en-US" b="1" dirty="0" smtClean="0"/>
              <a:t>FICO Next Generation </a:t>
            </a:r>
            <a:r>
              <a:rPr lang="en-US" dirty="0" smtClean="0"/>
              <a:t>– began in 2001 and is used by many auto lenders and credit card companies.  Lessens negative impact from finance company accounts.</a:t>
            </a:r>
          </a:p>
          <a:p>
            <a:r>
              <a:rPr lang="en-US" b="1" dirty="0" smtClean="0"/>
              <a:t>FICO 8 </a:t>
            </a:r>
            <a:r>
              <a:rPr lang="en-US" dirty="0" smtClean="0"/>
              <a:t>– newest scoring model not widely used. Lessens impact from late payments after 5 years rather than 7.</a:t>
            </a:r>
          </a:p>
          <a:p>
            <a:r>
              <a:rPr lang="en-US" dirty="0" smtClean="0"/>
              <a:t>Experian, </a:t>
            </a:r>
            <a:r>
              <a:rPr lang="en-US" dirty="0" err="1" smtClean="0"/>
              <a:t>Equifiax</a:t>
            </a:r>
            <a:r>
              <a:rPr lang="en-US" dirty="0" smtClean="0"/>
              <a:t>, </a:t>
            </a:r>
            <a:r>
              <a:rPr lang="en-US" dirty="0" err="1" smtClean="0"/>
              <a:t>TransUnion</a:t>
            </a:r>
            <a:r>
              <a:rPr lang="en-US" dirty="0" smtClean="0"/>
              <a:t> make individual adjustments to the FICO score.</a:t>
            </a:r>
          </a:p>
          <a:p>
            <a:r>
              <a:rPr lang="en-US" dirty="0" smtClean="0"/>
              <a:t>Not all lenders report to all credit bureaus. Major lenders are more likely to report to all three than local or small lenders. </a:t>
            </a:r>
          </a:p>
          <a:p>
            <a:endParaRPr lang="en-US" dirty="0"/>
          </a:p>
        </p:txBody>
      </p:sp>
    </p:spTree>
    <p:extLst>
      <p:ext uri="{BB962C8B-B14F-4D97-AF65-F5344CB8AC3E}">
        <p14:creationId xmlns:p14="http://schemas.microsoft.com/office/powerpoint/2010/main" val="401974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Disputing incorrect information</a:t>
            </a:r>
            <a:endParaRPr lang="en-US" dirty="0"/>
          </a:p>
        </p:txBody>
      </p:sp>
      <p:sp>
        <p:nvSpPr>
          <p:cNvPr id="3" name="Content Placeholder 2"/>
          <p:cNvSpPr>
            <a:spLocks noGrp="1"/>
          </p:cNvSpPr>
          <p:nvPr>
            <p:ph idx="1"/>
          </p:nvPr>
        </p:nvSpPr>
        <p:spPr/>
        <p:txBody>
          <a:bodyPr/>
          <a:lstStyle/>
          <a:p>
            <a:r>
              <a:rPr lang="en-US" dirty="0" smtClean="0"/>
              <a:t>File disputes in writing, online or by form or letter.</a:t>
            </a:r>
          </a:p>
          <a:p>
            <a:r>
              <a:rPr lang="en-US" dirty="0" smtClean="0"/>
              <a:t>Clearly identify the trade line and account number.</a:t>
            </a:r>
            <a:r>
              <a:rPr lang="en-US" dirty="0"/>
              <a:t> </a:t>
            </a:r>
            <a:endParaRPr lang="en-US" dirty="0" smtClean="0"/>
          </a:p>
          <a:p>
            <a:r>
              <a:rPr lang="en-US" dirty="0" smtClean="0"/>
              <a:t>Be </a:t>
            </a:r>
            <a:r>
              <a:rPr lang="en-US" dirty="0"/>
              <a:t>specific about what action you expect and why</a:t>
            </a:r>
            <a:r>
              <a:rPr lang="en-US" dirty="0" smtClean="0"/>
              <a:t>.</a:t>
            </a:r>
          </a:p>
          <a:p>
            <a:r>
              <a:rPr lang="en-US" dirty="0" smtClean="0"/>
              <a:t>Send supporting documentation, if needed.</a:t>
            </a:r>
          </a:p>
          <a:p>
            <a:r>
              <a:rPr lang="en-US" dirty="0" smtClean="0"/>
              <a:t>Keep copies of what you send or who you speak with.</a:t>
            </a:r>
          </a:p>
          <a:p>
            <a:r>
              <a:rPr lang="en-US" dirty="0" smtClean="0"/>
              <a:t>Follow up with telephone call to number listed on report, if necessary.</a:t>
            </a:r>
          </a:p>
          <a:p>
            <a:r>
              <a:rPr lang="en-US" dirty="0" smtClean="0"/>
              <a:t>Credit bureaus must investigate your disputed information within 30 days.</a:t>
            </a:r>
          </a:p>
          <a:p>
            <a:r>
              <a:rPr lang="en-US" dirty="0" smtClean="0"/>
              <a:t>If creditor can’t verify their information is correct, it must be removed and a new report will be sent to you.</a:t>
            </a:r>
          </a:p>
          <a:p>
            <a:endParaRPr lang="en-US" dirty="0"/>
          </a:p>
          <a:p>
            <a:endParaRPr lang="en-US" dirty="0" smtClean="0"/>
          </a:p>
          <a:p>
            <a:endParaRPr lang="en-US" dirty="0"/>
          </a:p>
        </p:txBody>
      </p:sp>
    </p:spTree>
    <p:extLst>
      <p:ext uri="{BB962C8B-B14F-4D97-AF65-F5344CB8AC3E}">
        <p14:creationId xmlns:p14="http://schemas.microsoft.com/office/powerpoint/2010/main" val="24353272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After Bankruptcy Discharge</a:t>
            </a:r>
            <a:endParaRPr lang="en-US" dirty="0"/>
          </a:p>
        </p:txBody>
      </p:sp>
      <p:sp>
        <p:nvSpPr>
          <p:cNvPr id="3" name="Content Placeholder 2"/>
          <p:cNvSpPr>
            <a:spLocks noGrp="1"/>
          </p:cNvSpPr>
          <p:nvPr>
            <p:ph idx="1"/>
          </p:nvPr>
        </p:nvSpPr>
        <p:spPr/>
        <p:txBody>
          <a:bodyPr>
            <a:normAutofit/>
          </a:bodyPr>
          <a:lstStyle/>
          <a:p>
            <a:r>
              <a:rPr lang="en-US" sz="3200" dirty="0" smtClean="0"/>
              <a:t>Bankruptcy should be noted DISCHARGED in the Public Record Section.</a:t>
            </a:r>
          </a:p>
          <a:p>
            <a:r>
              <a:rPr lang="en-US" sz="3200" dirty="0" smtClean="0"/>
              <a:t>Balance of each discharged debt should be reported as zero balance, including debts paid less than 100% and debts listed as NOT FILED on Final Report.</a:t>
            </a:r>
          </a:p>
          <a:p>
            <a:r>
              <a:rPr lang="en-US" sz="3200" dirty="0" smtClean="0"/>
              <a:t>Past due balance of each discharged debt should be 0.</a:t>
            </a:r>
            <a:endParaRPr lang="en-US" sz="3200" dirty="0"/>
          </a:p>
        </p:txBody>
      </p:sp>
    </p:spTree>
    <p:extLst>
      <p:ext uri="{BB962C8B-B14F-4D97-AF65-F5344CB8AC3E}">
        <p14:creationId xmlns:p14="http://schemas.microsoft.com/office/powerpoint/2010/main" val="3770770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Consumer statement</a:t>
            </a:r>
            <a:endParaRPr lang="en-US" dirty="0"/>
          </a:p>
        </p:txBody>
      </p:sp>
      <p:sp>
        <p:nvSpPr>
          <p:cNvPr id="3" name="Content Placeholder 2"/>
          <p:cNvSpPr>
            <a:spLocks noGrp="1"/>
          </p:cNvSpPr>
          <p:nvPr>
            <p:ph idx="1"/>
          </p:nvPr>
        </p:nvSpPr>
        <p:spPr/>
        <p:txBody>
          <a:bodyPr/>
          <a:lstStyle/>
          <a:p>
            <a:pPr>
              <a:lnSpc>
                <a:spcPct val="90000"/>
              </a:lnSpc>
              <a:defRPr/>
            </a:pPr>
            <a:r>
              <a:rPr lang="en-US" dirty="0"/>
              <a:t>When disputes are unresolved or accurate negative information remains, consumers may write a statement to be included in the reports.</a:t>
            </a:r>
          </a:p>
          <a:p>
            <a:pPr>
              <a:lnSpc>
                <a:spcPct val="90000"/>
              </a:lnSpc>
              <a:defRPr/>
            </a:pPr>
            <a:r>
              <a:rPr lang="en-US" dirty="0"/>
              <a:t>Statement of explanation should be 100 words or less.</a:t>
            </a:r>
          </a:p>
          <a:p>
            <a:pPr>
              <a:lnSpc>
                <a:spcPct val="90000"/>
              </a:lnSpc>
              <a:defRPr/>
            </a:pPr>
            <a:r>
              <a:rPr lang="en-US" dirty="0" smtClean="0"/>
              <a:t>Use the statement for damage control, not to whine: </a:t>
            </a:r>
            <a:r>
              <a:rPr lang="en-US" dirty="0"/>
              <a:t>state the facts to explain the dispute or to clarify the situation.</a:t>
            </a:r>
          </a:p>
          <a:p>
            <a:pPr>
              <a:lnSpc>
                <a:spcPct val="90000"/>
              </a:lnSpc>
              <a:defRPr/>
            </a:pPr>
            <a:r>
              <a:rPr lang="en-US" dirty="0"/>
              <a:t>Statement will be provided to anyone requesting a report and will remain up to three years.</a:t>
            </a:r>
          </a:p>
          <a:p>
            <a:pPr>
              <a:lnSpc>
                <a:spcPct val="90000"/>
              </a:lnSpc>
              <a:defRPr/>
            </a:pPr>
            <a:r>
              <a:rPr lang="en-US" dirty="0"/>
              <a:t>Statement will not affect credit score, but may make a difference if a loan officer is doing manual underwriting</a:t>
            </a:r>
            <a:r>
              <a:rPr lang="en-US" dirty="0" smtClean="0"/>
              <a:t>.</a:t>
            </a:r>
          </a:p>
          <a:p>
            <a:pPr>
              <a:lnSpc>
                <a:spcPct val="90000"/>
              </a:lnSpc>
              <a:defRPr/>
            </a:pPr>
            <a:r>
              <a:rPr lang="en-US" dirty="0" smtClean="0"/>
              <a:t>A notice of your dispute must be included any time the provider/furnisher reports the item to the credit bureaus.</a:t>
            </a:r>
            <a:endParaRPr lang="en-US" dirty="0"/>
          </a:p>
          <a:p>
            <a:endParaRPr lang="en-US" dirty="0"/>
          </a:p>
        </p:txBody>
      </p:sp>
    </p:spTree>
    <p:extLst>
      <p:ext uri="{BB962C8B-B14F-4D97-AF65-F5344CB8AC3E}">
        <p14:creationId xmlns:p14="http://schemas.microsoft.com/office/powerpoint/2010/main" val="2589013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Credit Repair Companies</a:t>
            </a:r>
            <a:endParaRPr lang="en-US" dirty="0"/>
          </a:p>
        </p:txBody>
      </p:sp>
      <p:sp>
        <p:nvSpPr>
          <p:cNvPr id="3" name="Content Placeholder 2"/>
          <p:cNvSpPr>
            <a:spLocks noGrp="1"/>
          </p:cNvSpPr>
          <p:nvPr>
            <p:ph idx="1"/>
          </p:nvPr>
        </p:nvSpPr>
        <p:spPr/>
        <p:txBody>
          <a:bodyPr>
            <a:normAutofit lnSpcReduction="10000"/>
          </a:bodyPr>
          <a:lstStyle/>
          <a:p>
            <a:pPr>
              <a:lnSpc>
                <a:spcPct val="90000"/>
              </a:lnSpc>
              <a:defRPr/>
            </a:pPr>
            <a:r>
              <a:rPr lang="en-US" sz="2800" dirty="0"/>
              <a:t>Understand that credit repair takes time and persistence.</a:t>
            </a:r>
          </a:p>
          <a:p>
            <a:pPr>
              <a:lnSpc>
                <a:spcPct val="90000"/>
              </a:lnSpc>
              <a:defRPr/>
            </a:pPr>
            <a:r>
              <a:rPr lang="en-US" sz="2800" dirty="0"/>
              <a:t>Credit repair companies cannot do anything that you </a:t>
            </a:r>
            <a:r>
              <a:rPr lang="en-US" sz="2800" dirty="0" smtClean="0"/>
              <a:t>cannot </a:t>
            </a:r>
            <a:r>
              <a:rPr lang="en-US" sz="2800" dirty="0"/>
              <a:t>do yourself for </a:t>
            </a:r>
            <a:r>
              <a:rPr lang="en-US" sz="2800" dirty="0" smtClean="0"/>
              <a:t>free.</a:t>
            </a:r>
            <a:endParaRPr lang="en-US" sz="2800" dirty="0"/>
          </a:p>
          <a:p>
            <a:pPr>
              <a:lnSpc>
                <a:spcPct val="90000"/>
              </a:lnSpc>
              <a:defRPr/>
            </a:pPr>
            <a:r>
              <a:rPr lang="en-US" sz="2800" dirty="0"/>
              <a:t>Be cautious.  Many companies promise far more than they can produce.</a:t>
            </a:r>
          </a:p>
          <a:p>
            <a:pPr>
              <a:lnSpc>
                <a:spcPct val="90000"/>
              </a:lnSpc>
              <a:defRPr/>
            </a:pPr>
            <a:r>
              <a:rPr lang="en-US" sz="2800" dirty="0" smtClean="0"/>
              <a:t>They must </a:t>
            </a:r>
            <a:r>
              <a:rPr lang="en-US" sz="2800" dirty="0"/>
              <a:t>give </a:t>
            </a:r>
            <a:r>
              <a:rPr lang="en-US" sz="2800" dirty="0" smtClean="0"/>
              <a:t>consumers a </a:t>
            </a:r>
            <a:r>
              <a:rPr lang="en-US" sz="2800" dirty="0"/>
              <a:t>copy of the “Consumer Credit File Rights Under State and Federal Law” before a contract is signed.</a:t>
            </a:r>
          </a:p>
          <a:p>
            <a:pPr>
              <a:lnSpc>
                <a:spcPct val="90000"/>
              </a:lnSpc>
              <a:defRPr/>
            </a:pPr>
            <a:r>
              <a:rPr lang="en-US" sz="2800" dirty="0"/>
              <a:t>Must provide a written contract that lists consumers’ rights and obligations.</a:t>
            </a:r>
          </a:p>
          <a:p>
            <a:pPr>
              <a:lnSpc>
                <a:spcPct val="90000"/>
              </a:lnSpc>
              <a:defRPr/>
            </a:pPr>
            <a:r>
              <a:rPr lang="en-US" sz="2800" dirty="0"/>
              <a:t>You have a three day right to </a:t>
            </a:r>
            <a:r>
              <a:rPr lang="en-US" sz="2800" dirty="0" smtClean="0"/>
              <a:t>cancel</a:t>
            </a:r>
            <a:r>
              <a:rPr lang="en-US" dirty="0" smtClean="0"/>
              <a:t>.  (</a:t>
            </a:r>
            <a:r>
              <a:rPr lang="en-US" sz="2800" dirty="0" smtClean="0"/>
              <a:t>Ohio law</a:t>
            </a:r>
            <a:r>
              <a:rPr lang="en-US" dirty="0" smtClean="0"/>
              <a:t>)</a:t>
            </a:r>
            <a:endParaRPr lang="en-US" dirty="0"/>
          </a:p>
          <a:p>
            <a:endParaRPr lang="en-US" dirty="0"/>
          </a:p>
        </p:txBody>
      </p:sp>
    </p:spTree>
    <p:extLst>
      <p:ext uri="{BB962C8B-B14F-4D97-AF65-F5344CB8AC3E}">
        <p14:creationId xmlns:p14="http://schemas.microsoft.com/office/powerpoint/2010/main" val="15930317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If Credit is Denied</a:t>
            </a:r>
            <a:endParaRPr lang="en-US" dirty="0"/>
          </a:p>
        </p:txBody>
      </p:sp>
      <p:sp>
        <p:nvSpPr>
          <p:cNvPr id="3" name="Content Placeholder 2"/>
          <p:cNvSpPr>
            <a:spLocks noGrp="1"/>
          </p:cNvSpPr>
          <p:nvPr>
            <p:ph idx="1"/>
          </p:nvPr>
        </p:nvSpPr>
        <p:spPr/>
        <p:txBody>
          <a:bodyPr>
            <a:normAutofit/>
          </a:bodyPr>
          <a:lstStyle/>
          <a:p>
            <a:pPr>
              <a:lnSpc>
                <a:spcPct val="80000"/>
              </a:lnSpc>
              <a:defRPr/>
            </a:pPr>
            <a:r>
              <a:rPr lang="en-US" sz="2800" dirty="0"/>
              <a:t>Use the opportunity to find out why.</a:t>
            </a:r>
          </a:p>
          <a:p>
            <a:pPr>
              <a:lnSpc>
                <a:spcPct val="80000"/>
              </a:lnSpc>
              <a:defRPr/>
            </a:pPr>
            <a:r>
              <a:rPr lang="en-US" sz="2800" dirty="0"/>
              <a:t>Ask what actions would be necessary to be approved.</a:t>
            </a:r>
          </a:p>
          <a:p>
            <a:pPr>
              <a:lnSpc>
                <a:spcPct val="80000"/>
              </a:lnSpc>
              <a:defRPr/>
            </a:pPr>
            <a:r>
              <a:rPr lang="en-US" sz="2800" dirty="0"/>
              <a:t>Ask to be re-evaluated in 6 </a:t>
            </a:r>
            <a:r>
              <a:rPr lang="en-US" sz="2800" dirty="0" smtClean="0"/>
              <a:t>months</a:t>
            </a:r>
            <a:r>
              <a:rPr lang="en-US" sz="2800" dirty="0"/>
              <a:t> </a:t>
            </a:r>
            <a:r>
              <a:rPr lang="en-US" sz="2800" dirty="0" smtClean="0"/>
              <a:t>if you are able to meet their conditions.</a:t>
            </a:r>
          </a:p>
          <a:p>
            <a:pPr>
              <a:lnSpc>
                <a:spcPct val="80000"/>
              </a:lnSpc>
              <a:defRPr/>
            </a:pPr>
            <a:r>
              <a:rPr lang="en-US" sz="2800" dirty="0" smtClean="0"/>
              <a:t>ACTUALLY, if you have reason to believe you may not be approved, it is better to find out lending guidelines of  a company, bank, or business before you apply.</a:t>
            </a:r>
          </a:p>
          <a:p>
            <a:pPr>
              <a:lnSpc>
                <a:spcPct val="80000"/>
              </a:lnSpc>
              <a:defRPr/>
            </a:pPr>
            <a:r>
              <a:rPr lang="en-US" sz="2800" dirty="0" smtClean="0"/>
              <a:t>If your situation or credit score does not fall within their established guidelines, do not apply as they will not make an exception for you and your score will be reduced by at least two points.</a:t>
            </a:r>
          </a:p>
          <a:p>
            <a:pPr marL="0" indent="0">
              <a:lnSpc>
                <a:spcPct val="80000"/>
              </a:lnSpc>
              <a:buNone/>
              <a:defRPr/>
            </a:pPr>
            <a:endParaRPr lang="en-US" sz="2800" dirty="0"/>
          </a:p>
          <a:p>
            <a:endParaRPr lang="en-US" sz="2800" dirty="0"/>
          </a:p>
        </p:txBody>
      </p:sp>
    </p:spTree>
    <p:extLst>
      <p:ext uri="{BB962C8B-B14F-4D97-AF65-F5344CB8AC3E}">
        <p14:creationId xmlns:p14="http://schemas.microsoft.com/office/powerpoint/2010/main" val="551467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ChexSystems</a:t>
            </a:r>
            <a:r>
              <a:rPr lang="en-US" dirty="0"/>
              <a:t>: A special report</a:t>
            </a:r>
          </a:p>
        </p:txBody>
      </p:sp>
      <p:sp>
        <p:nvSpPr>
          <p:cNvPr id="3" name="Content Placeholder 2"/>
          <p:cNvSpPr>
            <a:spLocks noGrp="1"/>
          </p:cNvSpPr>
          <p:nvPr>
            <p:ph idx="1"/>
          </p:nvPr>
        </p:nvSpPr>
        <p:spPr/>
        <p:txBody>
          <a:bodyPr>
            <a:normAutofit/>
          </a:bodyPr>
          <a:lstStyle/>
          <a:p>
            <a:pPr>
              <a:defRPr/>
            </a:pPr>
            <a:r>
              <a:rPr lang="en-US" sz="2800" dirty="0"/>
              <a:t>Each notation submitted to </a:t>
            </a:r>
            <a:r>
              <a:rPr lang="en-US" sz="2800" dirty="0" err="1"/>
              <a:t>ChexSystems</a:t>
            </a:r>
            <a:r>
              <a:rPr lang="en-US" sz="2800" dirty="0"/>
              <a:t> stays on file for 5 </a:t>
            </a:r>
            <a:r>
              <a:rPr lang="en-US" sz="2800" dirty="0" smtClean="0"/>
              <a:t>years, </a:t>
            </a:r>
            <a:r>
              <a:rPr lang="en-US" sz="2800" dirty="0"/>
              <a:t>unless removed by the reporting financial institution.</a:t>
            </a:r>
          </a:p>
          <a:p>
            <a:pPr>
              <a:defRPr/>
            </a:pPr>
            <a:r>
              <a:rPr lang="en-US" sz="2800" dirty="0"/>
              <a:t>Reports can be obtained at </a:t>
            </a:r>
            <a:r>
              <a:rPr lang="en-US" sz="2800" dirty="0" smtClean="0">
                <a:hlinkClick r:id="rId2"/>
              </a:rPr>
              <a:t>www.ckfraud.org/chexsystems.html</a:t>
            </a:r>
            <a:endParaRPr lang="en-US" sz="2800" dirty="0"/>
          </a:p>
          <a:p>
            <a:pPr>
              <a:defRPr/>
            </a:pPr>
            <a:r>
              <a:rPr lang="en-US" sz="2800" dirty="0"/>
              <a:t>If debt is </a:t>
            </a:r>
            <a:r>
              <a:rPr lang="en-US" sz="2800" dirty="0" smtClean="0"/>
              <a:t>discharged in bankruptcy, </a:t>
            </a:r>
            <a:r>
              <a:rPr lang="en-US" sz="2800" dirty="0"/>
              <a:t>report must show </a:t>
            </a:r>
            <a:r>
              <a:rPr lang="en-US" sz="2800" dirty="0" smtClean="0"/>
              <a:t>zero balance.</a:t>
            </a:r>
            <a:endParaRPr lang="en-US" sz="2800" dirty="0"/>
          </a:p>
          <a:p>
            <a:pPr>
              <a:defRPr/>
            </a:pPr>
            <a:r>
              <a:rPr lang="en-US" sz="2800" dirty="0"/>
              <a:t>Chase offers </a:t>
            </a:r>
            <a:r>
              <a:rPr lang="en-US" sz="2800" i="1" dirty="0"/>
              <a:t>Access Checking</a:t>
            </a:r>
            <a:r>
              <a:rPr lang="en-US" sz="2800" dirty="0"/>
              <a:t>.</a:t>
            </a:r>
          </a:p>
          <a:p>
            <a:pPr>
              <a:buNone/>
              <a:defRPr/>
            </a:pPr>
            <a:r>
              <a:rPr lang="en-US" sz="2800" dirty="0"/>
              <a:t>	US Bank offers </a:t>
            </a:r>
            <a:r>
              <a:rPr lang="en-US" sz="2800" i="1" dirty="0"/>
              <a:t>Second Chance </a:t>
            </a:r>
            <a:r>
              <a:rPr lang="en-US" sz="2800" i="1" dirty="0" smtClean="0"/>
              <a:t>Checking</a:t>
            </a:r>
            <a:r>
              <a:rPr lang="en-US" sz="2800" dirty="0" smtClean="0"/>
              <a:t>. </a:t>
            </a:r>
          </a:p>
          <a:p>
            <a:pPr>
              <a:buNone/>
              <a:defRPr/>
            </a:pPr>
            <a:r>
              <a:rPr lang="en-US" sz="2800" dirty="0" smtClean="0"/>
              <a:t>These are checking accounts with limited services.</a:t>
            </a:r>
            <a:endParaRPr lang="en-US" sz="2800" dirty="0"/>
          </a:p>
          <a:p>
            <a:endParaRPr lang="en-US" dirty="0"/>
          </a:p>
        </p:txBody>
      </p:sp>
    </p:spTree>
    <p:extLst>
      <p:ext uri="{BB962C8B-B14F-4D97-AF65-F5344CB8AC3E}">
        <p14:creationId xmlns:p14="http://schemas.microsoft.com/office/powerpoint/2010/main" val="5734999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Disputing Credit Errors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p:txBody>
      </p:sp>
      <p:sp>
        <p:nvSpPr>
          <p:cNvPr id="4" name="TextBox 3"/>
          <p:cNvSpPr txBox="1"/>
          <p:nvPr/>
        </p:nvSpPr>
        <p:spPr>
          <a:xfrm>
            <a:off x="609600" y="1752600"/>
            <a:ext cx="8001000" cy="2277547"/>
          </a:xfrm>
          <a:prstGeom prst="rect">
            <a:avLst/>
          </a:prstGeom>
          <a:noFill/>
        </p:spPr>
        <p:txBody>
          <a:bodyPr wrap="square" rtlCol="0">
            <a:spAutoFit/>
          </a:bodyPr>
          <a:lstStyle/>
          <a:p>
            <a:r>
              <a:rPr lang="en-US" dirty="0">
                <a:hlinkClick r:id="rId2"/>
              </a:rPr>
              <a:t>http://</a:t>
            </a:r>
            <a:r>
              <a:rPr lang="en-US" dirty="0" smtClean="0">
                <a:hlinkClick r:id="rId2"/>
              </a:rPr>
              <a:t>bcove.me/4zbk2zv1</a:t>
            </a:r>
            <a:endParaRPr lang="en-US" dirty="0" smtClean="0"/>
          </a:p>
          <a:p>
            <a:endParaRPr lang="en-US" dirty="0"/>
          </a:p>
          <a:p>
            <a:endParaRPr lang="en-US" dirty="0" smtClean="0"/>
          </a:p>
          <a:p>
            <a:r>
              <a:rPr lang="en-US" sz="4400" dirty="0" smtClean="0"/>
              <a:t>Experian video on disputing 			credit errors </a:t>
            </a:r>
            <a:endParaRPr lang="en-US" sz="4400" dirty="0"/>
          </a:p>
        </p:txBody>
      </p:sp>
    </p:spTree>
    <p:extLst>
      <p:ext uri="{BB962C8B-B14F-4D97-AF65-F5344CB8AC3E}">
        <p14:creationId xmlns:p14="http://schemas.microsoft.com/office/powerpoint/2010/main" val="18524489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Information Compiled from:</a:t>
            </a:r>
            <a:endParaRPr lang="en-US" dirty="0"/>
          </a:p>
        </p:txBody>
      </p:sp>
      <p:sp>
        <p:nvSpPr>
          <p:cNvPr id="3" name="Content Placeholder 2"/>
          <p:cNvSpPr>
            <a:spLocks noGrp="1"/>
          </p:cNvSpPr>
          <p:nvPr>
            <p:ph idx="1"/>
          </p:nvPr>
        </p:nvSpPr>
        <p:spPr/>
        <p:txBody>
          <a:bodyPr/>
          <a:lstStyle/>
          <a:p>
            <a:endParaRPr lang="en-US" i="1" dirty="0" smtClean="0"/>
          </a:p>
          <a:p>
            <a:endParaRPr lang="en-US" i="1" dirty="0"/>
          </a:p>
          <a:p>
            <a:endParaRPr lang="en-US" i="1" dirty="0" smtClean="0"/>
          </a:p>
          <a:p>
            <a:pPr marL="0" indent="0" algn="ctr">
              <a:buNone/>
            </a:pPr>
            <a:r>
              <a:rPr lang="en-US" i="1" u="sng" dirty="0" smtClean="0"/>
              <a:t>The Road to 850</a:t>
            </a:r>
            <a:r>
              <a:rPr lang="en-US" i="1" dirty="0" smtClean="0"/>
              <a:t>  </a:t>
            </a:r>
            <a:r>
              <a:rPr lang="en-US" dirty="0" smtClean="0"/>
              <a:t>by Al Bingham</a:t>
            </a:r>
          </a:p>
          <a:p>
            <a:pPr marL="0" indent="0">
              <a:buNone/>
            </a:pPr>
            <a:endParaRPr lang="en-US" dirty="0" smtClean="0"/>
          </a:p>
          <a:p>
            <a:pPr marL="0" indent="0" algn="ctr">
              <a:buNone/>
            </a:pPr>
            <a:r>
              <a:rPr lang="en-US" dirty="0" smtClean="0">
                <a:hlinkClick r:id="rId2"/>
              </a:rPr>
              <a:t>www.experian.com</a:t>
            </a:r>
          </a:p>
          <a:p>
            <a:pPr marL="0" indent="0" algn="ctr">
              <a:buNone/>
            </a:pPr>
            <a:endParaRPr lang="en-US" dirty="0">
              <a:hlinkClick r:id="rId2"/>
            </a:endParaRPr>
          </a:p>
          <a:p>
            <a:pPr marL="0" indent="0" algn="ctr">
              <a:buNone/>
            </a:pPr>
            <a:r>
              <a:rPr lang="en-US" dirty="0" smtClean="0">
                <a:hlinkClick r:id="rId2"/>
              </a:rPr>
              <a:t>www.myfico.com</a:t>
            </a:r>
            <a:endParaRPr lang="en-US" dirty="0" smtClean="0"/>
          </a:p>
          <a:p>
            <a:pPr marL="0" indent="0" algn="ctr">
              <a:buNone/>
            </a:pPr>
            <a:endParaRPr lang="en-US" dirty="0"/>
          </a:p>
          <a:p>
            <a:pPr marL="0" indent="0" algn="ctr">
              <a:buNone/>
            </a:pPr>
            <a:r>
              <a:rPr lang="en-US" dirty="0" smtClean="0">
                <a:hlinkClick r:id="rId3"/>
              </a:rPr>
              <a:t>www.ftc.gov</a:t>
            </a:r>
            <a:endParaRPr lang="en-US" dirty="0" smtClean="0"/>
          </a:p>
          <a:p>
            <a:endParaRPr lang="en-US" dirty="0"/>
          </a:p>
        </p:txBody>
      </p:sp>
    </p:spTree>
    <p:extLst>
      <p:ext uri="{BB962C8B-B14F-4D97-AF65-F5344CB8AC3E}">
        <p14:creationId xmlns:p14="http://schemas.microsoft.com/office/powerpoint/2010/main" val="555667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FTC &amp; Fair Credit Reporting Act (FCRA)</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Federal Trade Commission and bank regulators supervise those companies that comprise &amp; utilize the credit system.</a:t>
            </a:r>
          </a:p>
          <a:p>
            <a:pPr marL="0" indent="0">
              <a:buNone/>
            </a:pPr>
            <a:endParaRPr lang="en-US" dirty="0" smtClean="0"/>
          </a:p>
          <a:p>
            <a:r>
              <a:rPr lang="en-US" dirty="0"/>
              <a:t>FCRA, 15 U.S.C. 1681 is the primary law regulating the credit scoring system</a:t>
            </a:r>
            <a:r>
              <a:rPr lang="en-US" dirty="0" smtClean="0"/>
              <a:t>.</a:t>
            </a:r>
          </a:p>
          <a:p>
            <a:endParaRPr lang="en-US" dirty="0"/>
          </a:p>
          <a:p>
            <a:r>
              <a:rPr lang="en-US" dirty="0" smtClean="0"/>
              <a:t>Fair and Accurate Credit Transactions Act (FACT Act) of 2003 amended FCRA to provide free access to credit reports to consumers. </a:t>
            </a:r>
            <a:endParaRPr lang="en-US" dirty="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619881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Fair </a:t>
            </a:r>
            <a:r>
              <a:rPr lang="en-US" dirty="0" smtClean="0"/>
              <a:t>&amp; Accurate Credit Transaction </a:t>
            </a:r>
            <a:r>
              <a:rPr lang="en-US" dirty="0"/>
              <a:t>Act	</a:t>
            </a:r>
            <a:r>
              <a:rPr lang="en-US" dirty="0" smtClean="0"/>
              <a:t/>
            </a:r>
            <a:br>
              <a:rPr lang="en-US" dirty="0" smtClean="0"/>
            </a:br>
            <a:r>
              <a:rPr lang="en-US" dirty="0" smtClean="0"/>
              <a:t>                       (FACT Act)</a:t>
            </a:r>
            <a:endParaRPr lang="en-US" dirty="0"/>
          </a:p>
        </p:txBody>
      </p:sp>
      <p:sp>
        <p:nvSpPr>
          <p:cNvPr id="3" name="Content Placeholder 2"/>
          <p:cNvSpPr>
            <a:spLocks noGrp="1"/>
          </p:cNvSpPr>
          <p:nvPr>
            <p:ph idx="1"/>
          </p:nvPr>
        </p:nvSpPr>
        <p:spPr/>
        <p:txBody>
          <a:bodyPr/>
          <a:lstStyle/>
          <a:p>
            <a:r>
              <a:rPr lang="en-US" dirty="0" smtClean="0"/>
              <a:t>Allows consumers to obtain a free credit report once every twelve months from each of the three national credit companies:</a:t>
            </a:r>
          </a:p>
          <a:p>
            <a:pPr lvl="1"/>
            <a:r>
              <a:rPr lang="en-US" dirty="0" smtClean="0"/>
              <a:t>Equifax</a:t>
            </a:r>
            <a:endParaRPr lang="en-US" dirty="0"/>
          </a:p>
          <a:p>
            <a:pPr lvl="1"/>
            <a:r>
              <a:rPr lang="en-US" dirty="0" smtClean="0"/>
              <a:t>Experian</a:t>
            </a:r>
          </a:p>
          <a:p>
            <a:pPr lvl="1"/>
            <a:r>
              <a:rPr lang="en-US" dirty="0" err="1" smtClean="0"/>
              <a:t>TransUnion</a:t>
            </a:r>
            <a:endParaRPr lang="en-US" dirty="0" smtClean="0"/>
          </a:p>
          <a:p>
            <a:r>
              <a:rPr lang="en-US" dirty="0"/>
              <a:t>C</a:t>
            </a:r>
            <a:r>
              <a:rPr lang="en-US" dirty="0" smtClean="0"/>
              <a:t>ontains provisions to help prevent identity theft.</a:t>
            </a:r>
          </a:p>
          <a:p>
            <a:pPr lvl="1"/>
            <a:r>
              <a:rPr lang="en-US" dirty="0" smtClean="0"/>
              <a:t>Fraud alerts</a:t>
            </a:r>
          </a:p>
          <a:p>
            <a:pPr lvl="1"/>
            <a:r>
              <a:rPr lang="en-US" dirty="0" smtClean="0"/>
              <a:t>Active Duty alerts</a:t>
            </a:r>
          </a:p>
          <a:p>
            <a:r>
              <a:rPr lang="en-US" dirty="0" smtClean="0"/>
              <a:t>Prohibits disclosing more than 5 digits of account number on receipts.</a:t>
            </a:r>
            <a:endParaRPr lang="en-US" dirty="0"/>
          </a:p>
          <a:p>
            <a:endParaRPr lang="en-US" dirty="0" smtClean="0"/>
          </a:p>
        </p:txBody>
      </p:sp>
    </p:spTree>
    <p:extLst>
      <p:ext uri="{BB962C8B-B14F-4D97-AF65-F5344CB8AC3E}">
        <p14:creationId xmlns:p14="http://schemas.microsoft.com/office/powerpoint/2010/main" val="1823805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pPr algn="ctr"/>
            <a:r>
              <a:rPr lang="en-US" dirty="0" smtClean="0"/>
              <a:t>What Information is on Credit Report?</a:t>
            </a:r>
            <a:endParaRPr lang="en-US" dirty="0"/>
          </a:p>
        </p:txBody>
      </p:sp>
      <p:sp>
        <p:nvSpPr>
          <p:cNvPr id="3" name="Content Placeholder 2"/>
          <p:cNvSpPr>
            <a:spLocks noGrp="1"/>
          </p:cNvSpPr>
          <p:nvPr>
            <p:ph idx="1"/>
          </p:nvPr>
        </p:nvSpPr>
        <p:spPr>
          <a:xfrm>
            <a:off x="457200" y="1295400"/>
            <a:ext cx="8229600" cy="5562600"/>
          </a:xfrm>
        </p:spPr>
        <p:txBody>
          <a:bodyPr>
            <a:normAutofit fontScale="92500" lnSpcReduction="10000"/>
          </a:bodyPr>
          <a:lstStyle/>
          <a:p>
            <a:r>
              <a:rPr lang="en-US" sz="3200" dirty="0" smtClean="0"/>
              <a:t>All reports have sections for:</a:t>
            </a:r>
          </a:p>
          <a:p>
            <a:pPr lvl="1"/>
            <a:r>
              <a:rPr lang="en-US" sz="2800" dirty="0" smtClean="0"/>
              <a:t>Personal Information</a:t>
            </a:r>
            <a:endParaRPr lang="en-US" sz="3200" dirty="0"/>
          </a:p>
          <a:p>
            <a:pPr lvl="1"/>
            <a:r>
              <a:rPr lang="en-US" sz="2800" dirty="0" smtClean="0"/>
              <a:t>Account Information</a:t>
            </a:r>
          </a:p>
          <a:p>
            <a:pPr lvl="1"/>
            <a:r>
              <a:rPr lang="en-US" sz="2800" dirty="0" smtClean="0"/>
              <a:t>Inquiries</a:t>
            </a:r>
          </a:p>
          <a:p>
            <a:pPr lvl="1"/>
            <a:r>
              <a:rPr lang="en-US" sz="2800" dirty="0" smtClean="0"/>
              <a:t>Public Records</a:t>
            </a:r>
          </a:p>
          <a:p>
            <a:r>
              <a:rPr lang="en-US" sz="3200" dirty="0" smtClean="0"/>
              <a:t>Some reports have optional separate sections for:</a:t>
            </a:r>
          </a:p>
          <a:p>
            <a:pPr lvl="1"/>
            <a:r>
              <a:rPr lang="en-US" sz="2800" dirty="0" smtClean="0"/>
              <a:t>Credit Summaries</a:t>
            </a:r>
          </a:p>
          <a:p>
            <a:pPr lvl="1"/>
            <a:r>
              <a:rPr lang="en-US" sz="2800" dirty="0" smtClean="0"/>
              <a:t>Open Accounts</a:t>
            </a:r>
          </a:p>
          <a:p>
            <a:pPr lvl="1"/>
            <a:r>
              <a:rPr lang="en-US" sz="2800" dirty="0" smtClean="0"/>
              <a:t>Closed Accounts</a:t>
            </a:r>
          </a:p>
          <a:p>
            <a:pPr lvl="1"/>
            <a:r>
              <a:rPr lang="en-US" sz="2800" dirty="0" smtClean="0"/>
              <a:t>Derogatory Accounts</a:t>
            </a:r>
          </a:p>
          <a:p>
            <a:pPr lvl="1"/>
            <a:r>
              <a:rPr lang="en-US" sz="2800" dirty="0" smtClean="0"/>
              <a:t>Satisfactory Accounts</a:t>
            </a:r>
            <a:endParaRPr lang="en-US" sz="2800" dirty="0"/>
          </a:p>
        </p:txBody>
      </p:sp>
    </p:spTree>
    <p:extLst>
      <p:ext uri="{BB962C8B-B14F-4D97-AF65-F5344CB8AC3E}">
        <p14:creationId xmlns:p14="http://schemas.microsoft.com/office/powerpoint/2010/main" val="176565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Required Information</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t>FCRA requires all credit reports to have contact information including name, address, and phone number for any bureau which provided your report.</a:t>
            </a:r>
          </a:p>
          <a:p>
            <a:endParaRPr lang="en-US" sz="2800" dirty="0"/>
          </a:p>
          <a:p>
            <a:r>
              <a:rPr lang="en-US" sz="2800" dirty="0" smtClean="0"/>
              <a:t>FACT Act requires credit reports to have information about your rights as a consumer, answers to common questions, and your right to correct errors</a:t>
            </a:r>
            <a:r>
              <a:rPr lang="en-US" dirty="0" smtClean="0"/>
              <a:t>.</a:t>
            </a:r>
            <a:endParaRPr lang="en-US" dirty="0"/>
          </a:p>
        </p:txBody>
      </p:sp>
    </p:spTree>
    <p:extLst>
      <p:ext uri="{BB962C8B-B14F-4D97-AF65-F5344CB8AC3E}">
        <p14:creationId xmlns:p14="http://schemas.microsoft.com/office/powerpoint/2010/main" val="1021774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Personal Information</a:t>
            </a:r>
            <a:endParaRPr lang="en-US" dirty="0"/>
          </a:p>
        </p:txBody>
      </p:sp>
      <p:sp>
        <p:nvSpPr>
          <p:cNvPr id="3" name="Content Placeholder 2"/>
          <p:cNvSpPr>
            <a:spLocks noGrp="1"/>
          </p:cNvSpPr>
          <p:nvPr>
            <p:ph idx="1"/>
          </p:nvPr>
        </p:nvSpPr>
        <p:spPr/>
        <p:txBody>
          <a:bodyPr>
            <a:normAutofit/>
          </a:bodyPr>
          <a:lstStyle/>
          <a:p>
            <a:r>
              <a:rPr lang="en-US" dirty="0"/>
              <a:t>N</a:t>
            </a:r>
            <a:r>
              <a:rPr lang="en-US" dirty="0" smtClean="0"/>
              <a:t>ame, address, social security number, birthdate, and employer.</a:t>
            </a:r>
          </a:p>
          <a:p>
            <a:r>
              <a:rPr lang="en-US" dirty="0" smtClean="0"/>
              <a:t>Can include both current &amp; former addresses &amp; employers.</a:t>
            </a:r>
          </a:p>
          <a:p>
            <a:r>
              <a:rPr lang="en-US" dirty="0" smtClean="0"/>
              <a:t>Personal information is submitted every time the provider/furnisher updates the account information.</a:t>
            </a:r>
          </a:p>
          <a:p>
            <a:r>
              <a:rPr lang="en-US" dirty="0" smtClean="0"/>
              <a:t>May be wrong if the information is entered or reported incorrectly by providers.</a:t>
            </a:r>
          </a:p>
          <a:p>
            <a:r>
              <a:rPr lang="en-US" dirty="0" smtClean="0"/>
              <a:t>This information does not affect your credit score.  </a:t>
            </a:r>
          </a:p>
          <a:p>
            <a:r>
              <a:rPr lang="en-US" dirty="0" smtClean="0"/>
              <a:t>May be indicative that some other person’s information is included on your report.</a:t>
            </a:r>
            <a:endParaRPr lang="en-US" dirty="0"/>
          </a:p>
        </p:txBody>
      </p:sp>
    </p:spTree>
    <p:extLst>
      <p:ext uri="{BB962C8B-B14F-4D97-AF65-F5344CB8AC3E}">
        <p14:creationId xmlns:p14="http://schemas.microsoft.com/office/powerpoint/2010/main" val="3700200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762000"/>
          </a:xfrm>
        </p:spPr>
        <p:txBody>
          <a:bodyPr/>
          <a:lstStyle/>
          <a:p>
            <a:pPr algn="ctr"/>
            <a:r>
              <a:rPr lang="en-US" dirty="0" smtClean="0"/>
              <a:t>Account Information	</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3600" dirty="0" smtClean="0"/>
              <a:t>This section factors very heavily in your credit score.</a:t>
            </a:r>
          </a:p>
          <a:p>
            <a:r>
              <a:rPr lang="en-US" sz="3600" dirty="0" smtClean="0"/>
              <a:t>Discloses all open, closed, satisfied, settled, derogatory accounts, and collection accounts for at least the last seven years.  </a:t>
            </a:r>
          </a:p>
          <a:p>
            <a:r>
              <a:rPr lang="en-US" sz="3600" dirty="0" smtClean="0"/>
              <a:t>Each account is called a trade line.</a:t>
            </a:r>
          </a:p>
          <a:p>
            <a:endParaRPr lang="en-US" sz="2600" dirty="0" smtClean="0"/>
          </a:p>
          <a:p>
            <a:endParaRPr lang="en-US" sz="2600" dirty="0" smtClean="0"/>
          </a:p>
          <a:p>
            <a:endParaRPr lang="en-US" sz="2600" dirty="0" smtClean="0"/>
          </a:p>
          <a:p>
            <a:pPr marL="274320" lvl="1" indent="0">
              <a:buNone/>
            </a:pPr>
            <a:endParaRPr lang="en-US" sz="2600" dirty="0" smtClean="0"/>
          </a:p>
          <a:p>
            <a:pPr lvl="1"/>
            <a:endParaRPr lang="en-US" sz="2700" dirty="0"/>
          </a:p>
        </p:txBody>
      </p:sp>
    </p:spTree>
    <p:extLst>
      <p:ext uri="{BB962C8B-B14F-4D97-AF65-F5344CB8AC3E}">
        <p14:creationId xmlns:p14="http://schemas.microsoft.com/office/powerpoint/2010/main" val="2873292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a:t>
            </a:r>
            <a:r>
              <a:rPr lang="en-US" dirty="0" smtClean="0"/>
              <a:t>Information –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600" dirty="0"/>
              <a:t>Each trade line </a:t>
            </a:r>
            <a:r>
              <a:rPr lang="en-US" sz="2600" dirty="0" smtClean="0"/>
              <a:t>includes </a:t>
            </a:r>
            <a:r>
              <a:rPr lang="en-US" sz="2600" b="1" dirty="0" smtClean="0"/>
              <a:t>Name of Lender &amp; account no</a:t>
            </a:r>
            <a:r>
              <a:rPr lang="en-US" sz="2600" dirty="0" smtClean="0"/>
              <a:t>.</a:t>
            </a:r>
            <a:r>
              <a:rPr lang="en-US" dirty="0" smtClean="0"/>
              <a:t>:</a:t>
            </a:r>
            <a:endParaRPr lang="en-US" dirty="0"/>
          </a:p>
          <a:p>
            <a:pPr lvl="1"/>
            <a:r>
              <a:rPr lang="en-US" sz="2600" dirty="0" smtClean="0"/>
              <a:t>Some digits may be masked or may be random by design. </a:t>
            </a:r>
          </a:p>
          <a:p>
            <a:pPr lvl="1"/>
            <a:r>
              <a:rPr lang="en-US" sz="2600" dirty="0" smtClean="0"/>
              <a:t>Can </a:t>
            </a:r>
            <a:r>
              <a:rPr lang="en-US" sz="2600" dirty="0"/>
              <a:t>include address and phone number of lender and type of lender</a:t>
            </a:r>
            <a:r>
              <a:rPr lang="en-US" sz="2600" dirty="0" smtClean="0"/>
              <a:t>.</a:t>
            </a:r>
          </a:p>
          <a:p>
            <a:pPr lvl="1"/>
            <a:r>
              <a:rPr lang="en-US" sz="2600" dirty="0" smtClean="0"/>
              <a:t>The </a:t>
            </a:r>
            <a:r>
              <a:rPr lang="en-US" sz="2600" b="1" dirty="0" smtClean="0"/>
              <a:t>type of lender </a:t>
            </a:r>
            <a:r>
              <a:rPr lang="en-US" sz="2600" dirty="0" smtClean="0"/>
              <a:t>is a factor considered in calculating the credit score.</a:t>
            </a:r>
          </a:p>
          <a:p>
            <a:pPr lvl="1"/>
            <a:r>
              <a:rPr lang="en-US" sz="2600" dirty="0" smtClean="0"/>
              <a:t>Types include banks, credit unions, mortgage lenders, auto lenders, merchant lenders, and finance companies.</a:t>
            </a:r>
          </a:p>
          <a:p>
            <a:pPr lvl="1"/>
            <a:r>
              <a:rPr lang="en-US" sz="2600" dirty="0" smtClean="0"/>
              <a:t>The FICO scoring system favors banks and national credit card companies and penalizes finance company accounts.</a:t>
            </a:r>
            <a:endParaRPr lang="en-US" sz="2600" dirty="0"/>
          </a:p>
        </p:txBody>
      </p:sp>
    </p:spTree>
    <p:extLst>
      <p:ext uri="{BB962C8B-B14F-4D97-AF65-F5344CB8AC3E}">
        <p14:creationId xmlns:p14="http://schemas.microsoft.com/office/powerpoint/2010/main" val="23916590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1162</TotalTime>
  <Words>1842</Words>
  <Application>Microsoft Office PowerPoint</Application>
  <PresentationFormat>On-screen Show (4:3)</PresentationFormat>
  <Paragraphs>200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Clarity</vt:lpstr>
      <vt:lpstr>THE  WHAT?  WHERE?  WHY?                    OF CREDIT REPORTS</vt:lpstr>
      <vt:lpstr>What is a credit report?</vt:lpstr>
      <vt:lpstr>FTC &amp; Fair Credit Reporting Act (FCRA)</vt:lpstr>
      <vt:lpstr>Fair &amp; Accurate Credit Transaction Act                         (FACT Act)</vt:lpstr>
      <vt:lpstr>What Information is on Credit Report?</vt:lpstr>
      <vt:lpstr>Other Required Information</vt:lpstr>
      <vt:lpstr>Personal Information</vt:lpstr>
      <vt:lpstr>Account Information </vt:lpstr>
      <vt:lpstr>Account Information – Con’t.</vt:lpstr>
      <vt:lpstr>Account Information – Con’t.</vt:lpstr>
      <vt:lpstr>Account Information – Con’t.</vt:lpstr>
      <vt:lpstr>Account Information – Con’t.</vt:lpstr>
      <vt:lpstr>Account Information – Con’t.</vt:lpstr>
      <vt:lpstr>Where to get the free reports?</vt:lpstr>
      <vt:lpstr>JUST SAY NO</vt:lpstr>
      <vt:lpstr>This one is Safe, Approved, Regulated, and FREE:</vt:lpstr>
      <vt:lpstr>PowerPoint Presentation</vt:lpstr>
      <vt:lpstr> Three ways to obtain reports</vt:lpstr>
      <vt:lpstr>Which report should you review?</vt:lpstr>
      <vt:lpstr>Why Have Credit Reports?</vt:lpstr>
      <vt:lpstr>FICO Scoring Systems</vt:lpstr>
      <vt:lpstr>Disputing incorrect information</vt:lpstr>
      <vt:lpstr> After Bankruptcy Discharge</vt:lpstr>
      <vt:lpstr>Consumer statement</vt:lpstr>
      <vt:lpstr>Credit Repair Companies</vt:lpstr>
      <vt:lpstr>If Credit is Denied</vt:lpstr>
      <vt:lpstr>ChexSystems: A special report</vt:lpstr>
      <vt:lpstr>Disputing Credit Errors</vt:lpstr>
      <vt:lpstr>Information Compiled from:</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WHAT ?WHERE? WHY? OF CREDIT REPORTS</dc:title>
  <dc:creator>Education</dc:creator>
  <cp:lastModifiedBy>Kathy Mills</cp:lastModifiedBy>
  <cp:revision>50</cp:revision>
  <dcterms:created xsi:type="dcterms:W3CDTF">2013-03-12T19:20:55Z</dcterms:created>
  <dcterms:modified xsi:type="dcterms:W3CDTF">2013-07-15T21:46:14Z</dcterms:modified>
</cp:coreProperties>
</file>