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7" r:id="rId4"/>
    <p:sldId id="264" r:id="rId5"/>
    <p:sldId id="267" r:id="rId6"/>
    <p:sldId id="277" r:id="rId7"/>
    <p:sldId id="278" r:id="rId8"/>
    <p:sldId id="279" r:id="rId9"/>
    <p:sldId id="260" r:id="rId10"/>
    <p:sldId id="261" r:id="rId11"/>
    <p:sldId id="263" r:id="rId12"/>
    <p:sldId id="268" r:id="rId13"/>
    <p:sldId id="269" r:id="rId14"/>
    <p:sldId id="270" r:id="rId15"/>
    <p:sldId id="271" r:id="rId16"/>
    <p:sldId id="282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3CE45-A8DC-4CDE-8AEE-5D5E1DCA1FB7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2AE94-7383-4E79-B7C6-DAA630AF1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AE94-7383-4E79-B7C6-DAA630AF14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4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56DDBF-8A7E-4A81-ABA3-31353511C1D3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D9C761-6DB9-4B3C-A993-5013D69AAC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1"/>
            <a:ext cx="7924800" cy="1904999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Goal Setting to Achieve Results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1763311"/>
          </a:xfrm>
        </p:spPr>
        <p:txBody>
          <a:bodyPr/>
          <a:lstStyle/>
          <a:p>
            <a:pPr algn="ctr"/>
            <a:r>
              <a:rPr lang="en-US" dirty="0" smtClean="0"/>
              <a:t>Office of Frank M. Pees, Chapter 13 Trustee</a:t>
            </a:r>
          </a:p>
          <a:p>
            <a:pPr algn="ctr"/>
            <a:r>
              <a:rPr lang="en-US" dirty="0" smtClean="0"/>
              <a:t>Worthington, 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– one to five years</a:t>
            </a:r>
          </a:p>
          <a:p>
            <a:pPr lvl="1"/>
            <a:r>
              <a:rPr lang="en-US" dirty="0" smtClean="0"/>
              <a:t>May be right outside your comfort zone.</a:t>
            </a:r>
          </a:p>
          <a:p>
            <a:pPr lvl="1"/>
            <a:r>
              <a:rPr lang="en-US" dirty="0" smtClean="0"/>
              <a:t>Buying a new or used vehicle with cash.</a:t>
            </a:r>
          </a:p>
          <a:p>
            <a:pPr lvl="1"/>
            <a:r>
              <a:rPr lang="en-US" dirty="0" smtClean="0"/>
              <a:t>Pay off all remaining loans except mortgage.</a:t>
            </a:r>
          </a:p>
          <a:p>
            <a:pPr lvl="1"/>
            <a:r>
              <a:rPr lang="en-US" dirty="0" smtClean="0"/>
              <a:t>Have an eight month emergency cash fund.</a:t>
            </a:r>
          </a:p>
          <a:p>
            <a:pPr lvl="1"/>
            <a:r>
              <a:rPr lang="en-US" dirty="0" smtClean="0"/>
              <a:t>Save for down payment for home.</a:t>
            </a:r>
          </a:p>
          <a:p>
            <a:pPr lvl="1"/>
            <a:r>
              <a:rPr lang="en-US" dirty="0" smtClean="0"/>
              <a:t>Finish education.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Goals:  Intermediate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 – longer than five years</a:t>
            </a:r>
          </a:p>
          <a:p>
            <a:pPr lvl="1"/>
            <a:r>
              <a:rPr lang="en-US" dirty="0" smtClean="0"/>
              <a:t>Saving for retirement.</a:t>
            </a:r>
          </a:p>
          <a:p>
            <a:pPr lvl="1"/>
            <a:r>
              <a:rPr lang="en-US" dirty="0" smtClean="0"/>
              <a:t>Saving for college education for minor children.</a:t>
            </a:r>
          </a:p>
          <a:p>
            <a:pPr lvl="1"/>
            <a:r>
              <a:rPr lang="en-US" dirty="0" smtClean="0"/>
              <a:t>Having fewer commitments &amp; more free time.</a:t>
            </a:r>
          </a:p>
          <a:p>
            <a:pPr lvl="1"/>
            <a:r>
              <a:rPr lang="en-US" dirty="0" smtClean="0"/>
              <a:t>Achieving your career goal.</a:t>
            </a:r>
          </a:p>
          <a:p>
            <a:pPr lvl="1"/>
            <a:r>
              <a:rPr lang="en-US" dirty="0" smtClean="0"/>
              <a:t>Requires time and planning.</a:t>
            </a:r>
          </a:p>
          <a:p>
            <a:pPr lvl="1"/>
            <a:r>
              <a:rPr lang="en-US" dirty="0" smtClean="0"/>
              <a:t>May be result of a series of short or intermediate goals.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Goals:  Long 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rgbClr val="A50021"/>
                </a:solidFill>
              </a:rPr>
              <a:t>S</a:t>
            </a:r>
            <a:r>
              <a:rPr lang="en-US" dirty="0" smtClean="0"/>
              <a:t> is for Specific – clearly identify what your 			             goal is.</a:t>
            </a:r>
          </a:p>
          <a:p>
            <a:r>
              <a:rPr lang="en-US" sz="3600" dirty="0" smtClean="0">
                <a:solidFill>
                  <a:srgbClr val="990033"/>
                </a:solidFill>
              </a:rPr>
              <a:t>M</a:t>
            </a:r>
            <a:r>
              <a:rPr lang="en-US" dirty="0" smtClean="0"/>
              <a:t> is for Measurable – have a yardstick for 				           measuring outcome.</a:t>
            </a:r>
          </a:p>
          <a:p>
            <a:r>
              <a:rPr lang="en-US" sz="3600" dirty="0" smtClean="0">
                <a:solidFill>
                  <a:srgbClr val="A50021"/>
                </a:solidFill>
              </a:rPr>
              <a:t>A</a:t>
            </a:r>
            <a:r>
              <a:rPr lang="en-US" dirty="0" smtClean="0"/>
              <a:t> is for Attainable – choose a realistic and 				         reasonable goal.</a:t>
            </a:r>
          </a:p>
          <a:p>
            <a:r>
              <a:rPr lang="en-US" sz="3600" dirty="0" smtClean="0">
                <a:solidFill>
                  <a:srgbClr val="A50021"/>
                </a:solidFill>
              </a:rPr>
              <a:t>R</a:t>
            </a:r>
            <a:r>
              <a:rPr lang="en-US" dirty="0" smtClean="0"/>
              <a:t> is for Relevant – must be important to you 			      &amp; consistent with other 				      life plans.</a:t>
            </a:r>
          </a:p>
          <a:p>
            <a:r>
              <a:rPr lang="en-US" sz="3600" dirty="0" smtClean="0">
                <a:solidFill>
                  <a:srgbClr val="990033"/>
                </a:solidFill>
              </a:rPr>
              <a:t>T</a:t>
            </a:r>
            <a:r>
              <a:rPr lang="en-US" dirty="0" smtClean="0"/>
              <a:t> is for Time-related – Set a definite date.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S.M.A.R.T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your goal in the positive instead of the negative. </a:t>
            </a:r>
          </a:p>
          <a:p>
            <a:r>
              <a:rPr lang="en-US" dirty="0" smtClean="0"/>
              <a:t>Written goals are 10 times more likely to be achieved.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Reinforces your commitment to them.</a:t>
            </a:r>
          </a:p>
          <a:p>
            <a:pPr lvl="1"/>
            <a:r>
              <a:rPr lang="en-US" dirty="0" smtClean="0"/>
              <a:t>Helps you remember them.</a:t>
            </a:r>
          </a:p>
          <a:p>
            <a:pPr lvl="1"/>
            <a:r>
              <a:rPr lang="en-US" dirty="0" smtClean="0"/>
              <a:t>Makes you accountable.</a:t>
            </a:r>
          </a:p>
          <a:p>
            <a:pPr lvl="1"/>
            <a:r>
              <a:rPr lang="en-US" dirty="0" smtClean="0"/>
              <a:t>Gives you focus.</a:t>
            </a:r>
          </a:p>
          <a:p>
            <a:r>
              <a:rPr lang="en-US" dirty="0" smtClean="0"/>
              <a:t>The </a:t>
            </a:r>
            <a:r>
              <a:rPr lang="en-US" dirty="0"/>
              <a:t>more detail, the better because it gives </a:t>
            </a:r>
            <a:r>
              <a:rPr lang="en-US" dirty="0" smtClean="0"/>
              <a:t>your mind </a:t>
            </a:r>
            <a:r>
              <a:rPr lang="en-US" dirty="0"/>
              <a:t>more information to work </a:t>
            </a:r>
            <a:r>
              <a:rPr lang="en-US" dirty="0" smtClean="0"/>
              <a:t>with.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Write it down!!!!!!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Answer these questions</a:t>
            </a:r>
            <a:r>
              <a:rPr lang="en-US" sz="3200" dirty="0" smtClean="0"/>
              <a:t>:</a:t>
            </a:r>
          </a:p>
          <a:p>
            <a:pPr marL="109728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Who</a:t>
            </a:r>
            <a:r>
              <a:rPr lang="en-US" sz="2800" dirty="0"/>
              <a:t>?    Who is involved?</a:t>
            </a:r>
          </a:p>
          <a:p>
            <a:pPr lvl="1"/>
            <a:r>
              <a:rPr lang="en-US" sz="2800" dirty="0"/>
              <a:t>What?   What do I want to accomplish?</a:t>
            </a:r>
          </a:p>
          <a:p>
            <a:pPr lvl="1"/>
            <a:r>
              <a:rPr lang="en-US" sz="2800" dirty="0"/>
              <a:t>Where?  Identify a location.</a:t>
            </a:r>
          </a:p>
          <a:p>
            <a:pPr lvl="1"/>
            <a:r>
              <a:rPr lang="en-US" sz="2800" dirty="0"/>
              <a:t>When?   Establish a time frame.</a:t>
            </a:r>
          </a:p>
          <a:p>
            <a:pPr lvl="1"/>
            <a:r>
              <a:rPr lang="en-US" sz="2800" dirty="0"/>
              <a:t>Which?  Identify requirements.</a:t>
            </a:r>
          </a:p>
          <a:p>
            <a:pPr lvl="1"/>
            <a:r>
              <a:rPr lang="en-US" sz="2800" dirty="0"/>
              <a:t>Why?     Specific purpose or benefit for </a:t>
            </a:r>
            <a:r>
              <a:rPr lang="en-US" sz="2800" dirty="0" smtClean="0"/>
              <a:t>the</a:t>
            </a:r>
          </a:p>
          <a:p>
            <a:pPr marL="393192" lvl="1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                              goal</a:t>
            </a:r>
            <a:r>
              <a:rPr lang="en-US" sz="2800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Written Plan of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Take the first step.  It is often the most difficult. </a:t>
            </a:r>
          </a:p>
          <a:p>
            <a:r>
              <a:rPr lang="en-US" dirty="0" smtClean="0"/>
              <a:t>Focus </a:t>
            </a:r>
            <a:r>
              <a:rPr lang="en-US" dirty="0"/>
              <a:t>– post goal on refrigerator or bathroom mirror.  Put copy of goal in wallet or purse.</a:t>
            </a:r>
          </a:p>
          <a:p>
            <a:r>
              <a:rPr lang="en-US" dirty="0"/>
              <a:t>Visualize – not only the end goal but achieving each step along the way.</a:t>
            </a:r>
          </a:p>
          <a:p>
            <a:r>
              <a:rPr lang="en-US" dirty="0"/>
              <a:t>Set priorities &amp; manage time – we all only have so much time on this Earth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Evaluate </a:t>
            </a:r>
            <a:r>
              <a:rPr lang="en-US" dirty="0"/>
              <a:t>progress – don’t underestimate how much time it may take and get discouraged.</a:t>
            </a:r>
          </a:p>
          <a:p>
            <a:r>
              <a:rPr lang="en-US" dirty="0" smtClean="0"/>
              <a:t>Identify the end point for each step &amp; celebrate success of each step achieved.</a:t>
            </a:r>
          </a:p>
          <a:p>
            <a:r>
              <a:rPr lang="en-US" dirty="0" smtClean="0"/>
              <a:t>Keep on keeping on.  Work through or around roadblocks and obstacles. Persistence usually wins.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Take Action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597775" cy="7540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 smtClean="0"/>
              <a:t>What is really important to you?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dirty="0" smtClean="0"/>
              <a:t>Activity #1 in Lesson 1 Page 1-2</a:t>
            </a:r>
          </a:p>
          <a:p>
            <a:pPr marL="0" indent="0" algn="ctr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dirty="0" smtClean="0"/>
              <a:t>List 5 things you want to do in your lifetime.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386" y="3657600"/>
            <a:ext cx="2944813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4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115888"/>
            <a:ext cx="8359775" cy="7540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Realistic Goal with Action Steps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600" dirty="0" smtClean="0"/>
              <a:t>Activity #8 – Lesson1in workbook.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300" dirty="0" smtClean="0"/>
              <a:t>Write a goal.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300" dirty="0" smtClean="0"/>
              <a:t>Write a date by which you will accomplish it.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300" dirty="0" smtClean="0"/>
              <a:t>List the steps you need to take to achieve your goal.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40964" name="Picture 6" descr="http://lh6.ggpht.com/-6Ly6HmtZylU/SWSZDS6ANhI/AAAAAAAAAHU/4VF9b-rD1TI/go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572000"/>
            <a:ext cx="2520950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4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7709" y="1557472"/>
            <a:ext cx="82296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531813" y="384175"/>
            <a:ext cx="8077200" cy="58738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sz="3400" dirty="0" smtClean="0">
              <a:latin typeface="Comic Sans MS" pitchFamily="66" charset="0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882650" y="389373"/>
            <a:ext cx="7597775" cy="6201857"/>
            <a:chOff x="556" y="964"/>
            <a:chExt cx="4786" cy="2963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556" y="964"/>
              <a:ext cx="4786" cy="2746"/>
            </a:xfrm>
            <a:prstGeom prst="triangle">
              <a:avLst>
                <a:gd name="adj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424" y="1599"/>
              <a:ext cx="1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2064" y="2012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488" y="2700"/>
              <a:ext cx="2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056" y="3159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4" name="Rectangle 10"/>
            <p:cNvSpPr>
              <a:spLocks noChangeArrowheads="1"/>
            </p:cNvSpPr>
            <p:nvPr/>
          </p:nvSpPr>
          <p:spPr bwMode="auto">
            <a:xfrm>
              <a:off x="2726" y="1314"/>
              <a:ext cx="501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Plan</a:t>
              </a:r>
            </a:p>
          </p:txBody>
        </p:sp>
        <p:sp>
          <p:nvSpPr>
            <p:cNvPr id="180235" name="Rectangle 11"/>
            <p:cNvSpPr>
              <a:spLocks noChangeArrowheads="1"/>
            </p:cNvSpPr>
            <p:nvPr/>
          </p:nvSpPr>
          <p:spPr bwMode="auto">
            <a:xfrm>
              <a:off x="2258" y="1589"/>
              <a:ext cx="1436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en-US" sz="2400" i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Goals</a:t>
              </a:r>
            </a:p>
            <a:p>
              <a:pPr algn="ctr" eaLnBrk="0" hangingPunct="0">
                <a:defRPr/>
              </a:pPr>
              <a:r>
                <a:rPr lang="en-US" sz="1700" i="1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Personal    Financial</a:t>
              </a:r>
            </a:p>
          </p:txBody>
        </p:sp>
        <p:sp>
          <p:nvSpPr>
            <p:cNvPr id="180236" name="Rectangle 12"/>
            <p:cNvSpPr>
              <a:spLocks noChangeArrowheads="1"/>
            </p:cNvSpPr>
            <p:nvPr/>
          </p:nvSpPr>
          <p:spPr bwMode="auto">
            <a:xfrm>
              <a:off x="2448" y="1966"/>
              <a:ext cx="100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Choices</a:t>
              </a:r>
            </a:p>
          </p:txBody>
        </p:sp>
        <p:sp>
          <p:nvSpPr>
            <p:cNvPr id="180237" name="Rectangle 13"/>
            <p:cNvSpPr>
              <a:spLocks noChangeArrowheads="1"/>
            </p:cNvSpPr>
            <p:nvPr/>
          </p:nvSpPr>
          <p:spPr bwMode="auto">
            <a:xfrm>
              <a:off x="1776" y="2160"/>
              <a:ext cx="768" cy="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i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Way You Want to Live</a:t>
              </a:r>
            </a:p>
          </p:txBody>
        </p:sp>
        <p:sp>
          <p:nvSpPr>
            <p:cNvPr id="180238" name="Rectangle 14"/>
            <p:cNvSpPr>
              <a:spLocks noChangeArrowheads="1"/>
            </p:cNvSpPr>
            <p:nvPr/>
          </p:nvSpPr>
          <p:spPr bwMode="auto">
            <a:xfrm>
              <a:off x="2476" y="2196"/>
              <a:ext cx="864" cy="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Things You Want to Have</a:t>
              </a:r>
            </a:p>
          </p:txBody>
        </p:sp>
        <p:sp>
          <p:nvSpPr>
            <p:cNvPr id="180239" name="Rectangle 15"/>
            <p:cNvSpPr>
              <a:spLocks noChangeArrowheads="1"/>
            </p:cNvSpPr>
            <p:nvPr/>
          </p:nvSpPr>
          <p:spPr bwMode="auto">
            <a:xfrm>
              <a:off x="3324" y="2118"/>
              <a:ext cx="768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Things You Want to Do</a:t>
              </a:r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 flipV="1">
              <a:off x="2496" y="2241"/>
              <a:ext cx="0" cy="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 flipV="1">
              <a:off x="3360" y="2241"/>
              <a:ext cx="0" cy="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42" name="Rectangle 18"/>
            <p:cNvSpPr>
              <a:spLocks noChangeArrowheads="1"/>
            </p:cNvSpPr>
            <p:nvPr/>
          </p:nvSpPr>
          <p:spPr bwMode="auto">
            <a:xfrm>
              <a:off x="1473" y="2792"/>
              <a:ext cx="62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>
                  <a:solidFill>
                    <a:srgbClr val="00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Ideals</a:t>
              </a:r>
            </a:p>
          </p:txBody>
        </p:sp>
        <p:sp>
          <p:nvSpPr>
            <p:cNvPr id="180243" name="Rectangle 19"/>
            <p:cNvSpPr>
              <a:spLocks noChangeArrowheads="1"/>
            </p:cNvSpPr>
            <p:nvPr/>
          </p:nvSpPr>
          <p:spPr bwMode="auto">
            <a:xfrm>
              <a:off x="2630" y="2792"/>
              <a:ext cx="69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>
                  <a:solidFill>
                    <a:srgbClr val="00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Beliefs</a:t>
              </a:r>
            </a:p>
          </p:txBody>
        </p:sp>
        <p:sp>
          <p:nvSpPr>
            <p:cNvPr id="180244" name="Rectangle 20"/>
            <p:cNvSpPr>
              <a:spLocks noChangeArrowheads="1"/>
            </p:cNvSpPr>
            <p:nvPr/>
          </p:nvSpPr>
          <p:spPr bwMode="auto">
            <a:xfrm>
              <a:off x="3489" y="2792"/>
              <a:ext cx="70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>
                  <a:solidFill>
                    <a:srgbClr val="00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Values</a:t>
              </a:r>
            </a:p>
          </p:txBody>
        </p:sp>
        <p:sp>
          <p:nvSpPr>
            <p:cNvPr id="10261" name="Line 21"/>
            <p:cNvSpPr>
              <a:spLocks noChangeShapeType="1"/>
            </p:cNvSpPr>
            <p:nvPr/>
          </p:nvSpPr>
          <p:spPr bwMode="auto">
            <a:xfrm flipV="1">
              <a:off x="2299" y="2700"/>
              <a:ext cx="0" cy="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Line 22"/>
            <p:cNvSpPr>
              <a:spLocks noChangeShapeType="1"/>
            </p:cNvSpPr>
            <p:nvPr/>
          </p:nvSpPr>
          <p:spPr bwMode="auto">
            <a:xfrm flipV="1">
              <a:off x="3456" y="2700"/>
              <a:ext cx="0" cy="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47" name="Rectangle 23"/>
            <p:cNvSpPr>
              <a:spLocks noChangeArrowheads="1"/>
            </p:cNvSpPr>
            <p:nvPr/>
          </p:nvSpPr>
          <p:spPr bwMode="auto">
            <a:xfrm>
              <a:off x="993" y="3250"/>
              <a:ext cx="105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Philosophy</a:t>
              </a:r>
            </a:p>
          </p:txBody>
        </p:sp>
        <p:sp>
          <p:nvSpPr>
            <p:cNvPr id="180248" name="Rectangle 24"/>
            <p:cNvSpPr>
              <a:spLocks noChangeArrowheads="1"/>
            </p:cNvSpPr>
            <p:nvPr/>
          </p:nvSpPr>
          <p:spPr bwMode="auto">
            <a:xfrm>
              <a:off x="2090" y="3250"/>
              <a:ext cx="1604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Communication</a:t>
              </a:r>
              <a:endPara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0249" name="Rectangle 25"/>
            <p:cNvSpPr>
              <a:spLocks noChangeArrowheads="1"/>
            </p:cNvSpPr>
            <p:nvPr/>
          </p:nvSpPr>
          <p:spPr bwMode="auto">
            <a:xfrm>
              <a:off x="3841" y="3250"/>
              <a:ext cx="895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en-US" sz="24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Attitude</a:t>
              </a:r>
            </a:p>
          </p:txBody>
        </p:sp>
        <p:sp>
          <p:nvSpPr>
            <p:cNvPr id="10266" name="Line 26"/>
            <p:cNvSpPr>
              <a:spLocks noChangeShapeType="1"/>
            </p:cNvSpPr>
            <p:nvPr/>
          </p:nvSpPr>
          <p:spPr bwMode="auto">
            <a:xfrm flipH="1" flipV="1">
              <a:off x="2111" y="3159"/>
              <a:ext cx="1" cy="5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27"/>
            <p:cNvSpPr>
              <a:spLocks noChangeShapeType="1"/>
            </p:cNvSpPr>
            <p:nvPr/>
          </p:nvSpPr>
          <p:spPr bwMode="auto">
            <a:xfrm flipV="1">
              <a:off x="3696" y="3159"/>
              <a:ext cx="0" cy="5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2" name="Rectangle 28"/>
            <p:cNvSpPr>
              <a:spLocks noChangeArrowheads="1"/>
            </p:cNvSpPr>
            <p:nvPr/>
          </p:nvSpPr>
          <p:spPr bwMode="auto">
            <a:xfrm>
              <a:off x="576" y="3706"/>
              <a:ext cx="4512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2400" i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8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enough time – life is too busy already.</a:t>
            </a:r>
          </a:p>
          <a:p>
            <a:r>
              <a:rPr lang="en-US" dirty="0" smtClean="0"/>
              <a:t>Don’t want to be disappointed – tried it once and it didn’t work out.</a:t>
            </a:r>
          </a:p>
          <a:p>
            <a:r>
              <a:rPr lang="en-US" dirty="0" smtClean="0"/>
              <a:t>Don’t know how to achieve it.</a:t>
            </a:r>
          </a:p>
          <a:p>
            <a:r>
              <a:rPr lang="en-US" dirty="0" smtClean="0"/>
              <a:t>Live life as reactive not proactive.</a:t>
            </a:r>
          </a:p>
          <a:p>
            <a:r>
              <a:rPr lang="en-US" dirty="0" smtClean="0"/>
              <a:t>Fear of failure or fear of success.</a:t>
            </a:r>
          </a:p>
          <a:p>
            <a:r>
              <a:rPr lang="en-US" dirty="0" smtClean="0"/>
              <a:t>Don’t want to leave their comfort zone.</a:t>
            </a:r>
          </a:p>
          <a:p>
            <a:r>
              <a:rPr lang="en-US" dirty="0" smtClean="0"/>
              <a:t>Takes energy – no one can do it for you.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People Don’t Set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Think about your values.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Think about your ideals.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Think about your beliefs.</a:t>
            </a:r>
          </a:p>
          <a:p>
            <a:pPr marL="109728" indent="0"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Groundwork to develop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Values aren’t right or wrong but what matters most to you.</a:t>
            </a:r>
          </a:p>
          <a:p>
            <a:pPr lvl="1"/>
            <a:r>
              <a:rPr lang="en-US" sz="2400" dirty="0" smtClean="0"/>
              <a:t>Family and relationships</a:t>
            </a:r>
          </a:p>
          <a:p>
            <a:pPr lvl="1"/>
            <a:r>
              <a:rPr lang="en-US" sz="2400" dirty="0" smtClean="0"/>
              <a:t>Education </a:t>
            </a:r>
          </a:p>
          <a:p>
            <a:pPr lvl="1"/>
            <a:r>
              <a:rPr lang="en-US" sz="2400" dirty="0" smtClean="0"/>
              <a:t>Career</a:t>
            </a:r>
          </a:p>
          <a:p>
            <a:pPr lvl="1"/>
            <a:r>
              <a:rPr lang="en-US" sz="2400" dirty="0" smtClean="0"/>
              <a:t>Fun and Enjoyment</a:t>
            </a:r>
          </a:p>
          <a:p>
            <a:pPr lvl="1"/>
            <a:r>
              <a:rPr lang="en-US" sz="2400" dirty="0" smtClean="0"/>
              <a:t>Finances</a:t>
            </a:r>
          </a:p>
          <a:p>
            <a:pPr lvl="1"/>
            <a:r>
              <a:rPr lang="en-US" sz="2400" dirty="0" smtClean="0"/>
              <a:t>Physical and Mental Health</a:t>
            </a:r>
          </a:p>
          <a:p>
            <a:pPr lvl="1"/>
            <a:r>
              <a:rPr lang="en-US" sz="2400" dirty="0" smtClean="0"/>
              <a:t>Public Service</a:t>
            </a:r>
          </a:p>
          <a:p>
            <a:pPr lvl="1"/>
            <a:r>
              <a:rPr lang="en-US" sz="2400" dirty="0" smtClean="0"/>
              <a:t>Spirituality</a:t>
            </a:r>
          </a:p>
          <a:p>
            <a:pPr lvl="1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Values – what is important to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Similar to values.</a:t>
            </a:r>
          </a:p>
          <a:p>
            <a:r>
              <a:rPr lang="en-US" sz="3200" dirty="0" smtClean="0"/>
              <a:t>Mental images or conceptions.</a:t>
            </a:r>
          </a:p>
          <a:p>
            <a:r>
              <a:rPr lang="en-US" sz="3200" dirty="0" smtClean="0"/>
              <a:t>Can be source of motivation.</a:t>
            </a:r>
          </a:p>
          <a:p>
            <a:r>
              <a:rPr lang="en-US" sz="3200" dirty="0" smtClean="0"/>
              <a:t>“Our ideals are our better selves.” </a:t>
            </a:r>
          </a:p>
          <a:p>
            <a:pPr marL="109728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	Amos Bronson Alcott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60" dirty="0" smtClean="0"/>
              <a:t>Ideals – </a:t>
            </a:r>
            <a:br>
              <a:rPr lang="en-US" sz="3360" dirty="0" smtClean="0"/>
            </a:br>
            <a:r>
              <a:rPr lang="en-US" sz="3360" dirty="0" smtClean="0"/>
              <a:t>your model of perfection or excellence</a:t>
            </a:r>
            <a:endParaRPr lang="en-US" sz="3360" dirty="0"/>
          </a:p>
        </p:txBody>
      </p:sp>
    </p:spTree>
    <p:extLst>
      <p:ext uri="{BB962C8B-B14F-4D97-AF65-F5344CB8AC3E}">
        <p14:creationId xmlns:p14="http://schemas.microsoft.com/office/powerpoint/2010/main" val="32643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you believe to be true.</a:t>
            </a:r>
          </a:p>
          <a:p>
            <a:r>
              <a:rPr lang="en-US" sz="2800" dirty="0" smtClean="0"/>
              <a:t>Can guide your life and decisions.</a:t>
            </a:r>
          </a:p>
          <a:p>
            <a:r>
              <a:rPr lang="en-US" sz="2800" dirty="0" smtClean="0"/>
              <a:t>Affirmations or convictions.</a:t>
            </a:r>
          </a:p>
          <a:p>
            <a:r>
              <a:rPr lang="en-US" dirty="0" smtClean="0"/>
              <a:t>“Everything that can be counted does not necessarily count; everything that counts cannot necessarily be counted.”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	Albert Einstein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Beliefs – feelings of trust 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6380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yourself –</a:t>
            </a:r>
          </a:p>
          <a:p>
            <a:pPr lvl="1"/>
            <a:r>
              <a:rPr lang="en-US" sz="2400" dirty="0"/>
              <a:t>What is meaningful in your life</a:t>
            </a:r>
            <a:r>
              <a:rPr lang="en-US" sz="2400" dirty="0" smtClean="0"/>
              <a:t>?</a:t>
            </a:r>
          </a:p>
          <a:p>
            <a:pPr lvl="2"/>
            <a:r>
              <a:rPr lang="en-US" sz="2200" dirty="0" smtClean="0"/>
              <a:t>Values can compete with one another.</a:t>
            </a:r>
          </a:p>
          <a:p>
            <a:pPr lvl="2"/>
            <a:r>
              <a:rPr lang="en-US" sz="2200" dirty="0" smtClean="0"/>
              <a:t>You may need to prioritize.</a:t>
            </a:r>
          </a:p>
          <a:p>
            <a:pPr marL="630936" lvl="2" indent="0">
              <a:buNone/>
            </a:pPr>
            <a:endParaRPr lang="en-US" sz="2200" dirty="0"/>
          </a:p>
          <a:p>
            <a:pPr lvl="1"/>
            <a:r>
              <a:rPr lang="en-US" sz="2400" dirty="0"/>
              <a:t>Have your past decisions led you to where you want to be?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do I want to do or have next year, in 5 years, in 20 years?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develop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goals – less than one year</a:t>
            </a:r>
          </a:p>
          <a:p>
            <a:pPr lvl="1"/>
            <a:r>
              <a:rPr lang="en-US" dirty="0" smtClean="0"/>
              <a:t>Long weekend trip.</a:t>
            </a:r>
          </a:p>
          <a:p>
            <a:pPr lvl="1"/>
            <a:r>
              <a:rPr lang="en-US" dirty="0" smtClean="0"/>
              <a:t>New appliance.</a:t>
            </a:r>
          </a:p>
          <a:p>
            <a:pPr lvl="1"/>
            <a:r>
              <a:rPr lang="en-US" dirty="0" smtClean="0"/>
              <a:t>Emergency fund of $500.00 - $1,000.00.</a:t>
            </a:r>
          </a:p>
          <a:p>
            <a:pPr lvl="1"/>
            <a:r>
              <a:rPr lang="en-US" dirty="0" smtClean="0"/>
              <a:t>Take a class to improve or learn new skill.</a:t>
            </a:r>
          </a:p>
          <a:p>
            <a:pPr lvl="1"/>
            <a:r>
              <a:rPr lang="en-US" dirty="0" smtClean="0"/>
              <a:t>Can be stepping stone to larger, long term goals.</a:t>
            </a:r>
          </a:p>
          <a:p>
            <a:pPr lvl="1"/>
            <a:r>
              <a:rPr lang="en-US" dirty="0" smtClean="0"/>
              <a:t>Can help you manage your time.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Goals:  Short 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6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547</TotalTime>
  <Words>770</Words>
  <Application>Microsoft Office PowerPoint</Application>
  <PresentationFormat>On-screen Show (4:3)</PresentationFormat>
  <Paragraphs>130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Goal Setting to Achieve Results</vt:lpstr>
      <vt:lpstr>PowerPoint Presentation</vt:lpstr>
      <vt:lpstr>Reasons People Don’t Set Goals</vt:lpstr>
      <vt:lpstr>Groundwork to develop goals</vt:lpstr>
      <vt:lpstr>Values – what is important to you?</vt:lpstr>
      <vt:lpstr>Ideals –  your model of perfection or excellence</vt:lpstr>
      <vt:lpstr>Beliefs – feelings of trust </vt:lpstr>
      <vt:lpstr>How to develop goals</vt:lpstr>
      <vt:lpstr>Types of Goals:  Short term</vt:lpstr>
      <vt:lpstr>Types of Goals:  Intermediate</vt:lpstr>
      <vt:lpstr>Types of Goals:  Long term</vt:lpstr>
      <vt:lpstr>S.M.A.R.T Goals</vt:lpstr>
      <vt:lpstr>Write it down!!!!!!</vt:lpstr>
      <vt:lpstr>Make a Written Plan of Action</vt:lpstr>
      <vt:lpstr>Take Action </vt:lpstr>
      <vt:lpstr>Values</vt:lpstr>
      <vt:lpstr>Realistic Goal with Action Steps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 to Achieve Results</dc:title>
  <dc:creator>Kathy</dc:creator>
  <cp:lastModifiedBy>Kathy Mills</cp:lastModifiedBy>
  <cp:revision>34</cp:revision>
  <dcterms:created xsi:type="dcterms:W3CDTF">2013-03-10T21:04:41Z</dcterms:created>
  <dcterms:modified xsi:type="dcterms:W3CDTF">2013-07-15T21:42:28Z</dcterms:modified>
</cp:coreProperties>
</file>