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slideLayouts/slideLayout29.xml" ContentType="application/vnd.openxmlformats-officedocument.presentationml.slideLayout+xml"/>
  <Override PartName="/ppt/theme/theme16.xml" ContentType="application/vnd.openxmlformats-officedocument.theme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31.xml" ContentType="application/vnd.openxmlformats-officedocument.presentationml.slideLayout+xml"/>
  <Override PartName="/ppt/theme/theme18.xml" ContentType="application/vnd.openxmlformats-officedocument.theme+xml"/>
  <Override PartName="/ppt/slideLayouts/slideLayout32.xml" ContentType="application/vnd.openxmlformats-officedocument.presentationml.slideLayout+xml"/>
  <Override PartName="/ppt/theme/theme19.xml" ContentType="application/vnd.openxmlformats-officedocument.theme+xml"/>
  <Override PartName="/ppt/slideLayouts/slideLayout33.xml" ContentType="application/vnd.openxmlformats-officedocument.presentationml.slideLayout+xml"/>
  <Override PartName="/ppt/theme/theme20.xml" ContentType="application/vnd.openxmlformats-officedocument.theme+xml"/>
  <Override PartName="/ppt/slideLayouts/slideLayout34.xml" ContentType="application/vnd.openxmlformats-officedocument.presentationml.slideLayout+xml"/>
  <Override PartName="/ppt/theme/theme21.xml" ContentType="application/vnd.openxmlformats-officedocument.theme+xml"/>
  <Override PartName="/ppt/slideLayouts/slideLayout35.xml" ContentType="application/vnd.openxmlformats-officedocument.presentationml.slideLayout+xml"/>
  <Override PartName="/ppt/theme/theme22.xml" ContentType="application/vnd.openxmlformats-officedocument.theme+xml"/>
  <Override PartName="/ppt/slideLayouts/slideLayout36.xml" ContentType="application/vnd.openxmlformats-officedocument.presentationml.slideLayout+xml"/>
  <Override PartName="/ppt/theme/theme23.xml" ContentType="application/vnd.openxmlformats-officedocument.theme+xml"/>
  <Override PartName="/ppt/slideLayouts/slideLayout37.xml" ContentType="application/vnd.openxmlformats-officedocument.presentationml.slideLayout+xml"/>
  <Override PartName="/ppt/theme/theme24.xml" ContentType="application/vnd.openxmlformats-officedocument.theme+xml"/>
  <Override PartName="/ppt/slideLayouts/slideLayout38.xml" ContentType="application/vnd.openxmlformats-officedocument.presentationml.slideLayout+xml"/>
  <Override PartName="/ppt/theme/theme25.xml" ContentType="application/vnd.openxmlformats-officedocument.theme+xml"/>
  <Override PartName="/ppt/slideLayouts/slideLayout39.xml" ContentType="application/vnd.openxmlformats-officedocument.presentationml.slideLayout+xml"/>
  <Override PartName="/ppt/theme/theme26.xml" ContentType="application/vnd.openxmlformats-officedocument.theme+xml"/>
  <Override PartName="/ppt/slideLayouts/slideLayout40.xml" ContentType="application/vnd.openxmlformats-officedocument.presentationml.slideLayout+xml"/>
  <Override PartName="/ppt/theme/theme27.xml" ContentType="application/vnd.openxmlformats-officedocument.theme+xml"/>
  <Override PartName="/ppt/slideLayouts/slideLayout41.xml" ContentType="application/vnd.openxmlformats-officedocument.presentationml.slideLayout+xml"/>
  <Override PartName="/ppt/theme/theme28.xml" ContentType="application/vnd.openxmlformats-officedocument.theme+xml"/>
  <Override PartName="/ppt/slideLayouts/slideLayout42.xml" ContentType="application/vnd.openxmlformats-officedocument.presentationml.slideLayout+xml"/>
  <Override PartName="/ppt/theme/theme29.xml" ContentType="application/vnd.openxmlformats-officedocument.theme+xml"/>
  <Override PartName="/ppt/slideLayouts/slideLayout43.xml" ContentType="application/vnd.openxmlformats-officedocument.presentationml.slideLayout+xml"/>
  <Override PartName="/ppt/theme/theme30.xml" ContentType="application/vnd.openxmlformats-officedocument.theme+xml"/>
  <Override PartName="/ppt/slideLayouts/slideLayout44.xml" ContentType="application/vnd.openxmlformats-officedocument.presentationml.slideLayout+xml"/>
  <Override PartName="/ppt/theme/theme31.xml" ContentType="application/vnd.openxmlformats-officedocument.theme+xml"/>
  <Override PartName="/ppt/slideLayouts/slideLayout45.xml" ContentType="application/vnd.openxmlformats-officedocument.presentationml.slideLayout+xml"/>
  <Override PartName="/ppt/theme/theme32.xml" ContentType="application/vnd.openxmlformats-officedocument.theme+xml"/>
  <Override PartName="/ppt/slideLayouts/slideLayout46.xml" ContentType="application/vnd.openxmlformats-officedocument.presentationml.slideLayout+xml"/>
  <Override PartName="/ppt/theme/theme33.xml" ContentType="application/vnd.openxmlformats-officedocument.theme+xml"/>
  <Override PartName="/ppt/slideLayouts/slideLayout47.xml" ContentType="application/vnd.openxmlformats-officedocument.presentationml.slideLayout+xml"/>
  <Override PartName="/ppt/theme/theme34.xml" ContentType="application/vnd.openxmlformats-officedocument.theme+xml"/>
  <Override PartName="/ppt/slideLayouts/slideLayout48.xml" ContentType="application/vnd.openxmlformats-officedocument.presentationml.slideLayout+xml"/>
  <Override PartName="/ppt/theme/theme35.xml" ContentType="application/vnd.openxmlformats-officedocument.theme+xml"/>
  <Override PartName="/ppt/slideLayouts/slideLayout49.xml" ContentType="application/vnd.openxmlformats-officedocument.presentationml.slideLayout+xml"/>
  <Override PartName="/ppt/theme/theme36.xml" ContentType="application/vnd.openxmlformats-officedocument.theme+xml"/>
  <Override PartName="/ppt/slideLayouts/slideLayout50.xml" ContentType="application/vnd.openxmlformats-officedocument.presentationml.slideLayout+xml"/>
  <Override PartName="/ppt/theme/theme37.xml" ContentType="application/vnd.openxmlformats-officedocument.theme+xml"/>
  <Override PartName="/ppt/slideLayouts/slideLayout51.xml" ContentType="application/vnd.openxmlformats-officedocument.presentationml.slideLayout+xml"/>
  <Override PartName="/ppt/theme/theme38.xml" ContentType="application/vnd.openxmlformats-officedocument.theme+xml"/>
  <Override PartName="/ppt/slideLayouts/slideLayout52.xml" ContentType="application/vnd.openxmlformats-officedocument.presentationml.slideLayout+xml"/>
  <Override PartName="/ppt/theme/theme39.xml" ContentType="application/vnd.openxmlformats-officedocument.theme+xml"/>
  <Override PartName="/ppt/slideLayouts/slideLayout53.xml" ContentType="application/vnd.openxmlformats-officedocument.presentationml.slideLayout+xml"/>
  <Override PartName="/ppt/theme/theme40.xml" ContentType="application/vnd.openxmlformats-officedocument.theme+xml"/>
  <Override PartName="/ppt/slideLayouts/slideLayout54.xml" ContentType="application/vnd.openxmlformats-officedocument.presentationml.slideLayout+xml"/>
  <Override PartName="/ppt/theme/theme41.xml" ContentType="application/vnd.openxmlformats-officedocument.theme+xml"/>
  <Override PartName="/ppt/slideLayouts/slideLayout55.xml" ContentType="application/vnd.openxmlformats-officedocument.presentationml.slideLayout+xml"/>
  <Override PartName="/ppt/theme/theme42.xml" ContentType="application/vnd.openxmlformats-officedocument.theme+xml"/>
  <Override PartName="/ppt/slideLayouts/slideLayout56.xml" ContentType="application/vnd.openxmlformats-officedocument.presentationml.slideLayout+xml"/>
  <Override PartName="/ppt/theme/theme43.xml" ContentType="application/vnd.openxmlformats-officedocument.theme+xml"/>
  <Override PartName="/ppt/slideLayouts/slideLayout57.xml" ContentType="application/vnd.openxmlformats-officedocument.presentationml.slideLayout+xml"/>
  <Override PartName="/ppt/theme/theme44.xml" ContentType="application/vnd.openxmlformats-officedocument.theme+xml"/>
  <Override PartName="/ppt/slideLayouts/slideLayout58.xml" ContentType="application/vnd.openxmlformats-officedocument.presentationml.slideLayout+xml"/>
  <Override PartName="/ppt/theme/theme45.xml" ContentType="application/vnd.openxmlformats-officedocument.theme+xml"/>
  <Override PartName="/ppt/slideLayouts/slideLayout59.xml" ContentType="application/vnd.openxmlformats-officedocument.presentationml.slideLayout+xml"/>
  <Override PartName="/ppt/theme/theme46.xml" ContentType="application/vnd.openxmlformats-officedocument.theme+xml"/>
  <Override PartName="/ppt/slideLayouts/slideLayout60.xml" ContentType="application/vnd.openxmlformats-officedocument.presentationml.slideLayout+xml"/>
  <Override PartName="/ppt/theme/theme47.xml" ContentType="application/vnd.openxmlformats-officedocument.theme+xml"/>
  <Override PartName="/ppt/slideLayouts/slideLayout61.xml" ContentType="application/vnd.openxmlformats-officedocument.presentationml.slideLayout+xml"/>
  <Override PartName="/ppt/theme/theme48.xml" ContentType="application/vnd.openxmlformats-officedocument.theme+xml"/>
  <Override PartName="/ppt/slideLayouts/slideLayout62.xml" ContentType="application/vnd.openxmlformats-officedocument.presentationml.slideLayout+xml"/>
  <Override PartName="/ppt/theme/theme49.xml" ContentType="application/vnd.openxmlformats-officedocument.theme+xml"/>
  <Override PartName="/ppt/slideLayouts/slideLayout63.xml" ContentType="application/vnd.openxmlformats-officedocument.presentationml.slideLayout+xml"/>
  <Override PartName="/ppt/theme/theme50.xml" ContentType="application/vnd.openxmlformats-officedocument.theme+xml"/>
  <Override PartName="/ppt/slideLayouts/slideLayout64.xml" ContentType="application/vnd.openxmlformats-officedocument.presentationml.slideLayout+xml"/>
  <Override PartName="/ppt/theme/theme5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88" r:id="rId3"/>
    <p:sldMasterId id="2147483691" r:id="rId4"/>
    <p:sldMasterId id="2147483693" r:id="rId5"/>
    <p:sldMasterId id="2147483695" r:id="rId6"/>
    <p:sldMasterId id="2147483697" r:id="rId7"/>
    <p:sldMasterId id="2147483699" r:id="rId8"/>
    <p:sldMasterId id="2147483701" r:id="rId9"/>
    <p:sldMasterId id="2147483703" r:id="rId10"/>
    <p:sldMasterId id="2147483705" r:id="rId11"/>
    <p:sldMasterId id="2147483707" r:id="rId12"/>
    <p:sldMasterId id="2147483709" r:id="rId13"/>
    <p:sldMasterId id="2147483711" r:id="rId14"/>
    <p:sldMasterId id="2147483713" r:id="rId15"/>
    <p:sldMasterId id="2147483715" r:id="rId16"/>
    <p:sldMasterId id="2147483717" r:id="rId17"/>
    <p:sldMasterId id="2147483719" r:id="rId18"/>
    <p:sldMasterId id="2147483721" r:id="rId19"/>
    <p:sldMasterId id="2147483723" r:id="rId20"/>
    <p:sldMasterId id="2147483725" r:id="rId21"/>
    <p:sldMasterId id="2147483727" r:id="rId22"/>
    <p:sldMasterId id="2147483729" r:id="rId23"/>
    <p:sldMasterId id="2147483731" r:id="rId24"/>
    <p:sldMasterId id="2147483733" r:id="rId25"/>
    <p:sldMasterId id="2147483735" r:id="rId26"/>
    <p:sldMasterId id="2147483737" r:id="rId27"/>
    <p:sldMasterId id="2147483739" r:id="rId28"/>
    <p:sldMasterId id="2147483741" r:id="rId29"/>
    <p:sldMasterId id="2147483743" r:id="rId30"/>
    <p:sldMasterId id="2147483745" r:id="rId31"/>
    <p:sldMasterId id="2147483747" r:id="rId32"/>
    <p:sldMasterId id="2147483749" r:id="rId33"/>
    <p:sldMasterId id="2147483751" r:id="rId34"/>
    <p:sldMasterId id="2147483753" r:id="rId35"/>
    <p:sldMasterId id="2147483755" r:id="rId36"/>
    <p:sldMasterId id="2147483757" r:id="rId37"/>
    <p:sldMasterId id="2147483759" r:id="rId38"/>
    <p:sldMasterId id="2147483761" r:id="rId39"/>
    <p:sldMasterId id="2147483763" r:id="rId40"/>
    <p:sldMasterId id="2147483765" r:id="rId41"/>
    <p:sldMasterId id="2147483767" r:id="rId42"/>
    <p:sldMasterId id="2147483769" r:id="rId43"/>
    <p:sldMasterId id="2147483771" r:id="rId44"/>
    <p:sldMasterId id="2147483773" r:id="rId45"/>
    <p:sldMasterId id="2147483775" r:id="rId46"/>
    <p:sldMasterId id="2147483777" r:id="rId47"/>
    <p:sldMasterId id="2147483779" r:id="rId48"/>
    <p:sldMasterId id="2147483781" r:id="rId49"/>
    <p:sldMasterId id="2147483783" r:id="rId50"/>
    <p:sldMasterId id="2147483785" r:id="rId51"/>
    <p:sldMasterId id="2147483823" r:id="rId52"/>
  </p:sldMasterIdLst>
  <p:notesMasterIdLst>
    <p:notesMasterId r:id="rId109"/>
  </p:notesMasterIdLst>
  <p:handoutMasterIdLst>
    <p:handoutMasterId r:id="rId110"/>
  </p:handoutMasterIdLst>
  <p:sldIdLst>
    <p:sldId id="259" r:id="rId53"/>
    <p:sldId id="258" r:id="rId54"/>
    <p:sldId id="257" r:id="rId55"/>
    <p:sldId id="256" r:id="rId56"/>
    <p:sldId id="268" r:id="rId57"/>
    <p:sldId id="261" r:id="rId58"/>
    <p:sldId id="277" r:id="rId59"/>
    <p:sldId id="299" r:id="rId60"/>
    <p:sldId id="279" r:id="rId61"/>
    <p:sldId id="280" r:id="rId62"/>
    <p:sldId id="300" r:id="rId63"/>
    <p:sldId id="298" r:id="rId64"/>
    <p:sldId id="311" r:id="rId65"/>
    <p:sldId id="328" r:id="rId66"/>
    <p:sldId id="263" r:id="rId67"/>
    <p:sldId id="270" r:id="rId68"/>
    <p:sldId id="264" r:id="rId69"/>
    <p:sldId id="275" r:id="rId70"/>
    <p:sldId id="265" r:id="rId71"/>
    <p:sldId id="266" r:id="rId72"/>
    <p:sldId id="267" r:id="rId73"/>
    <p:sldId id="271" r:id="rId74"/>
    <p:sldId id="302" r:id="rId75"/>
    <p:sldId id="303" r:id="rId76"/>
    <p:sldId id="293" r:id="rId77"/>
    <p:sldId id="318" r:id="rId78"/>
    <p:sldId id="320" r:id="rId79"/>
    <p:sldId id="322" r:id="rId80"/>
    <p:sldId id="324" r:id="rId81"/>
    <p:sldId id="301" r:id="rId82"/>
    <p:sldId id="317" r:id="rId83"/>
    <p:sldId id="272" r:id="rId84"/>
    <p:sldId id="312" r:id="rId85"/>
    <p:sldId id="273" r:id="rId86"/>
    <p:sldId id="283" r:id="rId87"/>
    <p:sldId id="289" r:id="rId88"/>
    <p:sldId id="288" r:id="rId89"/>
    <p:sldId id="286" r:id="rId90"/>
    <p:sldId id="313" r:id="rId91"/>
    <p:sldId id="285" r:id="rId92"/>
    <p:sldId id="304" r:id="rId93"/>
    <p:sldId id="296" r:id="rId94"/>
    <p:sldId id="292" r:id="rId95"/>
    <p:sldId id="294" r:id="rId96"/>
    <p:sldId id="295" r:id="rId97"/>
    <p:sldId id="326" r:id="rId98"/>
    <p:sldId id="325" r:id="rId99"/>
    <p:sldId id="314" r:id="rId100"/>
    <p:sldId id="310" r:id="rId101"/>
    <p:sldId id="287" r:id="rId102"/>
    <p:sldId id="327" r:id="rId103"/>
    <p:sldId id="291" r:id="rId104"/>
    <p:sldId id="290" r:id="rId105"/>
    <p:sldId id="309" r:id="rId106"/>
    <p:sldId id="315" r:id="rId107"/>
    <p:sldId id="306" r:id="rId108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65EF73-3DFB-4A68-A55D-B75D8DF46A1E}">
          <p14:sldIdLst>
            <p14:sldId id="259"/>
            <p14:sldId id="258"/>
            <p14:sldId id="257"/>
            <p14:sldId id="256"/>
            <p14:sldId id="268"/>
            <p14:sldId id="261"/>
            <p14:sldId id="277"/>
            <p14:sldId id="299"/>
            <p14:sldId id="279"/>
            <p14:sldId id="280"/>
            <p14:sldId id="300"/>
            <p14:sldId id="298"/>
            <p14:sldId id="311"/>
            <p14:sldId id="328"/>
          </p14:sldIdLst>
        </p14:section>
        <p14:section name="Untitled Section" id="{84785B24-D162-4984-9319-E796A89318F1}">
          <p14:sldIdLst>
            <p14:sldId id="263"/>
            <p14:sldId id="270"/>
            <p14:sldId id="264"/>
            <p14:sldId id="275"/>
            <p14:sldId id="265"/>
            <p14:sldId id="266"/>
            <p14:sldId id="267"/>
            <p14:sldId id="271"/>
            <p14:sldId id="302"/>
            <p14:sldId id="303"/>
            <p14:sldId id="293"/>
            <p14:sldId id="318"/>
            <p14:sldId id="320"/>
            <p14:sldId id="322"/>
            <p14:sldId id="324"/>
            <p14:sldId id="301"/>
            <p14:sldId id="317"/>
            <p14:sldId id="272"/>
            <p14:sldId id="312"/>
            <p14:sldId id="273"/>
            <p14:sldId id="283"/>
            <p14:sldId id="289"/>
            <p14:sldId id="288"/>
            <p14:sldId id="286"/>
            <p14:sldId id="313"/>
            <p14:sldId id="285"/>
            <p14:sldId id="304"/>
            <p14:sldId id="296"/>
            <p14:sldId id="292"/>
            <p14:sldId id="294"/>
            <p14:sldId id="295"/>
            <p14:sldId id="326"/>
            <p14:sldId id="325"/>
            <p14:sldId id="314"/>
            <p14:sldId id="310"/>
            <p14:sldId id="287"/>
            <p14:sldId id="327"/>
            <p14:sldId id="291"/>
            <p14:sldId id="290"/>
            <p14:sldId id="309"/>
            <p14:sldId id="31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271" autoAdjust="0"/>
  </p:normalViewPr>
  <p:slideViewPr>
    <p:cSldViewPr>
      <p:cViewPr>
        <p:scale>
          <a:sx n="70" d="100"/>
          <a:sy n="70" d="100"/>
        </p:scale>
        <p:origin x="-81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84" Type="http://schemas.openxmlformats.org/officeDocument/2006/relationships/slide" Target="slides/slide32.xml"/><Relationship Id="rId89" Type="http://schemas.openxmlformats.org/officeDocument/2006/relationships/slide" Target="slides/slide37.xml"/><Relationship Id="rId112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74" Type="http://schemas.openxmlformats.org/officeDocument/2006/relationships/slide" Target="slides/slide22.xml"/><Relationship Id="rId79" Type="http://schemas.openxmlformats.org/officeDocument/2006/relationships/slide" Target="slides/slide27.xml"/><Relationship Id="rId102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8.xml"/><Relationship Id="rId95" Type="http://schemas.openxmlformats.org/officeDocument/2006/relationships/slide" Target="slides/slide43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113" Type="http://schemas.openxmlformats.org/officeDocument/2006/relationships/theme" Target="theme/theme1.xml"/><Relationship Id="rId80" Type="http://schemas.openxmlformats.org/officeDocument/2006/relationships/slide" Target="slides/slide28.xml"/><Relationship Id="rId85" Type="http://schemas.openxmlformats.org/officeDocument/2006/relationships/slide" Target="slides/slide3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7.xml"/><Relationship Id="rId103" Type="http://schemas.openxmlformats.org/officeDocument/2006/relationships/slide" Target="slides/slide51.xml"/><Relationship Id="rId108" Type="http://schemas.openxmlformats.org/officeDocument/2006/relationships/slide" Target="slides/slide56.xml"/><Relationship Id="rId54" Type="http://schemas.openxmlformats.org/officeDocument/2006/relationships/slide" Target="slides/slide2.xml"/><Relationship Id="rId70" Type="http://schemas.openxmlformats.org/officeDocument/2006/relationships/slide" Target="slides/slide18.xml"/><Relationship Id="rId75" Type="http://schemas.openxmlformats.org/officeDocument/2006/relationships/slide" Target="slides/slide23.xml"/><Relationship Id="rId91" Type="http://schemas.openxmlformats.org/officeDocument/2006/relationships/slide" Target="slides/slide39.xml"/><Relationship Id="rId96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106" Type="http://schemas.openxmlformats.org/officeDocument/2006/relationships/slide" Target="slides/slide54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slide" Target="slides/slide21.xml"/><Relationship Id="rId78" Type="http://schemas.openxmlformats.org/officeDocument/2006/relationships/slide" Target="slides/slide26.xml"/><Relationship Id="rId81" Type="http://schemas.openxmlformats.org/officeDocument/2006/relationships/slide" Target="slides/slide29.xml"/><Relationship Id="rId86" Type="http://schemas.openxmlformats.org/officeDocument/2006/relationships/slide" Target="slides/slide34.xml"/><Relationship Id="rId94" Type="http://schemas.openxmlformats.org/officeDocument/2006/relationships/slide" Target="slides/slide42.xml"/><Relationship Id="rId99" Type="http://schemas.openxmlformats.org/officeDocument/2006/relationships/slide" Target="slides/slide47.xml"/><Relationship Id="rId101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notesMaster" Target="notesMasters/notesMaster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76" Type="http://schemas.openxmlformats.org/officeDocument/2006/relationships/slide" Target="slides/slide24.xml"/><Relationship Id="rId97" Type="http://schemas.openxmlformats.org/officeDocument/2006/relationships/slide" Target="slides/slide45.xml"/><Relationship Id="rId104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9.xml"/><Relationship Id="rId92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4.xml"/><Relationship Id="rId87" Type="http://schemas.openxmlformats.org/officeDocument/2006/relationships/slide" Target="slides/slide35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9.xml"/><Relationship Id="rId82" Type="http://schemas.openxmlformats.org/officeDocument/2006/relationships/slide" Target="slides/slide3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4.xml"/><Relationship Id="rId77" Type="http://schemas.openxmlformats.org/officeDocument/2006/relationships/slide" Target="slides/slide25.xml"/><Relationship Id="rId100" Type="http://schemas.openxmlformats.org/officeDocument/2006/relationships/slide" Target="slides/slide48.xml"/><Relationship Id="rId105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0.xml"/><Relationship Id="rId93" Type="http://schemas.openxmlformats.org/officeDocument/2006/relationships/slide" Target="slides/slide41.xml"/><Relationship Id="rId98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0.xml"/><Relationship Id="rId83" Type="http://schemas.openxmlformats.org/officeDocument/2006/relationships/slide" Target="slides/slide31.xml"/><Relationship Id="rId88" Type="http://schemas.openxmlformats.org/officeDocument/2006/relationships/slide" Target="slides/slide36.xml"/><Relationship Id="rId11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40179" y="0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/>
          <a:lstStyle>
            <a:lvl1pPr algn="r">
              <a:defRPr sz="1200"/>
            </a:lvl1pPr>
          </a:lstStyle>
          <a:p>
            <a:fld id="{E85B032D-F9C3-4F31-AC4D-8016280D5C39}" type="datetimeFigureOut">
              <a:rPr lang="en-US" smtClean="0"/>
              <a:t>7/18/2013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40179" y="8946071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 anchor="b"/>
          <a:lstStyle>
            <a:lvl1pPr algn="r">
              <a:defRPr sz="1200"/>
            </a:lvl1pPr>
          </a:lstStyle>
          <a:p>
            <a:fld id="{D8C7AE63-863C-4B51-8A68-E8DFE24073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8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0179" y="0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/>
          <a:lstStyle>
            <a:lvl1pPr algn="r">
              <a:defRPr sz="1200"/>
            </a:lvl1pPr>
          </a:lstStyle>
          <a:p>
            <a:fld id="{BF7F52A1-3677-4E94-A4DC-1296AC22FB92}" type="datetimeFigureOut">
              <a:rPr lang="en-US" smtClean="0"/>
              <a:t>7/18/2013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6438"/>
            <a:ext cx="4706938" cy="353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3" tIns="47286" rIns="94573" bIns="472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3264" y="4473854"/>
            <a:ext cx="5706110" cy="4238387"/>
          </a:xfrm>
          <a:prstGeom prst="rect">
            <a:avLst/>
          </a:prstGeom>
        </p:spPr>
        <p:txBody>
          <a:bodyPr vert="horz" lIns="94573" tIns="47286" rIns="94573" bIns="472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0179" y="8946071"/>
            <a:ext cx="3090810" cy="470932"/>
          </a:xfrm>
          <a:prstGeom prst="rect">
            <a:avLst/>
          </a:prstGeom>
        </p:spPr>
        <p:txBody>
          <a:bodyPr vert="horz" lIns="94573" tIns="47286" rIns="94573" bIns="47286" rtlCol="0" anchor="b"/>
          <a:lstStyle>
            <a:lvl1pPr algn="r">
              <a:defRPr sz="1200"/>
            </a:lvl1pPr>
          </a:lstStyle>
          <a:p>
            <a:fld id="{B842332F-39CC-4759-84FF-C3431EED8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5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332F-39CC-4759-84FF-C3431EED8F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2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332F-39CC-4759-84FF-C3431EED8F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8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332F-39CC-4759-84FF-C3431EED8F2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1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332F-39CC-4759-84FF-C3431EED8F2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0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2332F-39CC-4759-84FF-C3431EED8F2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684ACC-1D67-4AF4-B083-243637864253}" type="datetimeFigureOut">
              <a:rPr lang="en-US" smtClean="0"/>
              <a:t>7/18/2013</a:t>
            </a:fld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803125C-54E8-4013-8FF5-FC56A02A8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4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8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78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5CBDA7-B7B5-4AB0-8D72-14A1CA0EF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9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6DDFC-3114-4645-BC91-4E805509A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8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6DDFC-3114-4645-BC91-4E805509A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8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6DDFC-3114-4645-BC91-4E805509A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38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D0CB-E2E3-43C4-9C19-9BFE3ACE1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2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8509-77B4-4081-992D-32DD853D2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33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D0CB-E2E3-43C4-9C19-9BFE3ACE1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82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8DF8-B403-4573-9316-9CFF8494A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4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3B56-4F76-4A33-9831-0B6DD504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1543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48793672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484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3777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043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4190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3462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3144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55571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864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06802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641482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0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4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5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6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1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3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4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5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6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7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8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9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60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6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63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64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5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5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986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729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475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4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22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96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9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7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15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160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82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247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130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091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830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2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914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06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75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538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40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086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165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380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02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147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21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057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62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098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26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84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85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80B577B-DDE2-49CA-AEFC-38C4A2770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329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180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945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236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764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992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40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336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268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479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5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01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04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0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481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71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877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7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7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7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624E6E-A068-4E82-8A77-48B91410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15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5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620000" cy="259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rgbClr val="FFFF99"/>
                </a:solidFill>
              </a:rPr>
              <a:t>Frank M. Pees  Chapter 13 Trustee</a:t>
            </a:r>
          </a:p>
          <a:p>
            <a:endParaRPr lang="en-US" sz="3200" b="1" dirty="0">
              <a:solidFill>
                <a:srgbClr val="FFFF99"/>
              </a:solidFill>
            </a:endParaRPr>
          </a:p>
          <a:p>
            <a:r>
              <a:rPr lang="en-US" sz="3200" b="1" dirty="0" smtClean="0">
                <a:solidFill>
                  <a:srgbClr val="FFFF99"/>
                </a:solidFill>
              </a:rPr>
              <a:t>Southern District of Ohio Eastern Division</a:t>
            </a:r>
            <a:endParaRPr lang="en-US" sz="3200" b="1" dirty="0">
              <a:solidFill>
                <a:srgbClr val="FFFF99"/>
              </a:solidFill>
            </a:endParaRPr>
          </a:p>
        </p:txBody>
      </p:sp>
      <p:pic>
        <p:nvPicPr>
          <p:cNvPr id="1027" name="Picture 3" descr="C:\Users\Desktop\AppData\Local\Microsoft\Windows\Temporary Internet Files\Content.IE5\RHNB5IH5\MP9004385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4725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19979"/>
            <a:ext cx="9144000" cy="1523494"/>
          </a:xfrm>
        </p:spPr>
        <p:txBody>
          <a:bodyPr/>
          <a:lstStyle/>
          <a:p>
            <a:pPr algn="ctr"/>
            <a:r>
              <a:rPr lang="en-US" sz="6600" b="1" dirty="0" smtClean="0"/>
              <a:t>Building A Spending Plan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224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7693"/>
            <a:ext cx="8693405" cy="6740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latin typeface="Comic Sans MS" pitchFamily="66" charset="0"/>
              </a:rPr>
              <a:t>Do you agree with </a:t>
            </a:r>
          </a:p>
          <a:p>
            <a:pPr algn="ctr"/>
            <a:r>
              <a:rPr lang="en-US" sz="4800" b="1" dirty="0" smtClean="0">
                <a:solidFill>
                  <a:srgbClr val="FFFF99"/>
                </a:solidFill>
                <a:latin typeface="Comic Sans MS" pitchFamily="66" charset="0"/>
              </a:rPr>
              <a:t>the results?</a:t>
            </a:r>
            <a:endParaRPr lang="en-US" sz="48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endParaRPr lang="en-US" sz="48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endParaRPr lang="en-US" sz="4800" b="1" dirty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r>
              <a:rPr lang="en-US" sz="4800" b="1" dirty="0" smtClean="0">
                <a:solidFill>
                  <a:srgbClr val="FFFF99"/>
                </a:solidFill>
                <a:latin typeface="Comic Sans MS" pitchFamily="66" charset="0"/>
              </a:rPr>
              <a:t>If you are here </a:t>
            </a:r>
          </a:p>
          <a:p>
            <a:pPr algn="ctr"/>
            <a:r>
              <a:rPr lang="en-US" sz="4800" b="1" dirty="0" smtClean="0">
                <a:solidFill>
                  <a:srgbClr val="FFFF99"/>
                </a:solidFill>
                <a:latin typeface="Comic Sans MS" pitchFamily="66" charset="0"/>
              </a:rPr>
              <a:t>with your spouse,</a:t>
            </a:r>
          </a:p>
          <a:p>
            <a:pPr algn="ctr"/>
            <a:r>
              <a:rPr lang="en-US" sz="4800" b="1" dirty="0" smtClean="0">
                <a:solidFill>
                  <a:srgbClr val="FFFF99"/>
                </a:solidFill>
                <a:latin typeface="Comic Sans MS" pitchFamily="66" charset="0"/>
              </a:rPr>
              <a:t>Take a minute and compare.</a:t>
            </a:r>
          </a:p>
          <a:p>
            <a:pPr algn="ctr"/>
            <a:endParaRPr lang="en-US" sz="48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endParaRPr lang="en-US" sz="4800" b="1" dirty="0" smtClean="0">
              <a:solidFill>
                <a:srgbClr val="FF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26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7956" y="457200"/>
            <a:ext cx="78598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latin typeface="Comic Sans MS" pitchFamily="66" charset="0"/>
              </a:rPr>
              <a:t>This Brings us to </a:t>
            </a:r>
          </a:p>
          <a:p>
            <a:pPr algn="ctr"/>
            <a:r>
              <a:rPr lang="en-US" sz="4800" b="1" dirty="0" smtClean="0">
                <a:solidFill>
                  <a:srgbClr val="FFFF99"/>
                </a:solidFill>
                <a:latin typeface="Comic Sans MS" pitchFamily="66" charset="0"/>
              </a:rPr>
              <a:t>another foundation block.</a:t>
            </a:r>
          </a:p>
          <a:p>
            <a:pPr algn="ctr"/>
            <a:endParaRPr lang="en-US" sz="4800" b="1" dirty="0" smtClean="0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6" y="4419600"/>
            <a:ext cx="76009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523494"/>
          </a:xfrm>
        </p:spPr>
        <p:txBody>
          <a:bodyPr/>
          <a:lstStyle/>
          <a:p>
            <a:pPr algn="ctr"/>
            <a:r>
              <a:rPr lang="en-US" sz="6600" dirty="0" smtClean="0"/>
              <a:t>Communication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33482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599" y="1524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99"/>
                </a:solidFill>
                <a:latin typeface="Comic Sans MS" pitchFamily="66" charset="0"/>
              </a:rPr>
              <a:t>Here and now is </a:t>
            </a:r>
            <a:r>
              <a:rPr lang="en-US" sz="3600" b="1" u="sng" dirty="0" smtClean="0">
                <a:solidFill>
                  <a:srgbClr val="FFFF99"/>
                </a:solidFill>
                <a:latin typeface="Comic Sans MS" pitchFamily="66" charset="0"/>
              </a:rPr>
              <a:t>not</a:t>
            </a:r>
            <a:r>
              <a:rPr lang="en-US" sz="3600" b="1" dirty="0" smtClean="0">
                <a:solidFill>
                  <a:srgbClr val="FFFF99"/>
                </a:solidFill>
                <a:latin typeface="Comic Sans MS" pitchFamily="66" charset="0"/>
              </a:rPr>
              <a:t> the best time </a:t>
            </a:r>
          </a:p>
          <a:p>
            <a:pPr algn="ctr"/>
            <a:r>
              <a:rPr lang="en-US" sz="3600" b="1" dirty="0" smtClean="0">
                <a:solidFill>
                  <a:srgbClr val="FFFF99"/>
                </a:solidFill>
                <a:latin typeface="Comic Sans MS" pitchFamily="66" charset="0"/>
              </a:rPr>
              <a:t>to have an </a:t>
            </a:r>
            <a:r>
              <a:rPr lang="en-US" sz="3600" b="1" u="sng" dirty="0" smtClean="0">
                <a:solidFill>
                  <a:srgbClr val="FFFF99"/>
                </a:solidFill>
                <a:latin typeface="Comic Sans MS" pitchFamily="66" charset="0"/>
              </a:rPr>
              <a:t>involved</a:t>
            </a:r>
            <a:r>
              <a:rPr lang="en-US" sz="3600" b="1" dirty="0" smtClean="0">
                <a:solidFill>
                  <a:srgbClr val="FFFF99"/>
                </a:solidFill>
                <a:latin typeface="Comic Sans MS" pitchFamily="66" charset="0"/>
              </a:rPr>
              <a:t> conversation about money. </a:t>
            </a:r>
          </a:p>
          <a:p>
            <a:pPr algn="ctr"/>
            <a:endParaRPr lang="en-US" sz="36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endParaRPr lang="en-US" sz="3600" b="1" dirty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solidFill>
                  <a:srgbClr val="FFFF99"/>
                </a:solidFill>
                <a:latin typeface="Comic Sans MS" pitchFamily="66" charset="0"/>
              </a:rPr>
              <a:t> However, here are some communication</a:t>
            </a:r>
          </a:p>
          <a:p>
            <a:pPr algn="ctr"/>
            <a:r>
              <a:rPr lang="en-US" sz="3600" b="1" dirty="0" smtClean="0">
                <a:solidFill>
                  <a:srgbClr val="FFFF99"/>
                </a:solidFill>
                <a:latin typeface="Comic Sans MS" pitchFamily="66" charset="0"/>
              </a:rPr>
              <a:t>techniques you may find useful at home.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600" b="1" dirty="0" smtClean="0">
              <a:solidFill>
                <a:srgbClr val="FF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11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81000"/>
            <a:ext cx="838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Plan 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a good time to discuss a difficult topic.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Think through what you want to say before you try to explain it to someone else.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Listen carefully and don’t interrupt.</a:t>
            </a:r>
          </a:p>
          <a:p>
            <a:pPr marL="685800" indent="-685800">
              <a:buFont typeface="+mj-lt"/>
              <a:buAutoNum type="arabicPeriod"/>
            </a:pP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685800" indent="-685800">
              <a:buFont typeface="+mj-lt"/>
              <a:buAutoNum type="arabicPeriod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Try not to make the discussion a blame game. Figure out how you can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1886073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04800"/>
            <a:ext cx="9144000" cy="1384994"/>
          </a:xfrm>
        </p:spPr>
        <p:txBody>
          <a:bodyPr/>
          <a:lstStyle/>
          <a:p>
            <a:pPr algn="ctr"/>
            <a:r>
              <a:rPr lang="en-US" sz="8000" dirty="0" smtClean="0"/>
              <a:t>Philosophy of Money</a:t>
            </a:r>
            <a:endParaRPr lang="en-US" sz="8000" dirty="0"/>
          </a:p>
        </p:txBody>
      </p:sp>
      <p:sp>
        <p:nvSpPr>
          <p:cNvPr id="5" name="Rectangle 4"/>
          <p:cNvSpPr/>
          <p:nvPr/>
        </p:nvSpPr>
        <p:spPr>
          <a:xfrm>
            <a:off x="152400" y="1887040"/>
            <a:ext cx="8991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sz="3600" dirty="0">
                <a:solidFill>
                  <a:srgbClr val="FFFF99"/>
                </a:solidFill>
                <a:latin typeface="Comic Sans MS" pitchFamily="66" charset="0"/>
              </a:rPr>
              <a:t>Let’s take a moment for self-reflection about your philosophy of money.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4249145"/>
            <a:ext cx="76485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40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905000"/>
            <a:ext cx="8153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FFFF99"/>
                </a:solidFill>
                <a:latin typeface="Comic Sans MS" pitchFamily="66" charset="0"/>
              </a:rPr>
              <a:t>Your philosophy of money affects your decisions about spending.</a:t>
            </a:r>
          </a:p>
          <a:p>
            <a:pPr marL="68580">
              <a:lnSpc>
                <a:spcPct val="90000"/>
              </a:lnSpc>
            </a:pPr>
            <a:endParaRPr lang="en-US" sz="8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Money messages from childhood  may form part of your philosophy about money when we are adults.</a:t>
            </a:r>
          </a:p>
          <a:p>
            <a:pPr lvl="2" algn="l">
              <a:lnSpc>
                <a:spcPct val="90000"/>
              </a:lnSpc>
            </a:pPr>
            <a:endParaRPr lang="en-US" sz="22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228600"/>
            <a:ext cx="7848600" cy="10668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What is your philosophy of money?</a:t>
            </a:r>
            <a:r>
              <a:rPr lang="en-US" sz="3600" b="1" dirty="0" smtClean="0">
                <a:solidFill>
                  <a:srgbClr val="FFCC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6255"/>
            <a:ext cx="2819400" cy="224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09" y="4694574"/>
            <a:ext cx="2501291" cy="216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21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253" y="373365"/>
            <a:ext cx="754380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90000"/>
              </a:lnSpc>
            </a:pPr>
            <a:r>
              <a:rPr lang="en-US" sz="4400" dirty="0" smtClean="0">
                <a:solidFill>
                  <a:srgbClr val="FFFF99"/>
                </a:solidFill>
                <a:latin typeface="Comic Sans MS" pitchFamily="66" charset="0"/>
              </a:rPr>
              <a:t>Think about money  messages you received while growing up.</a:t>
            </a:r>
          </a:p>
          <a:p>
            <a:pPr lvl="2">
              <a:lnSpc>
                <a:spcPct val="90000"/>
              </a:lnSpc>
            </a:pPr>
            <a:endParaRPr lang="en-US" sz="44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endParaRPr lang="en-US" sz="1600" dirty="0">
              <a:solidFill>
                <a:srgbClr val="FFFF99"/>
              </a:solidFill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4400" dirty="0" smtClean="0">
                <a:solidFill>
                  <a:srgbClr val="FFCC00"/>
                </a:solidFill>
                <a:latin typeface="Comic Sans MS" pitchFamily="66" charset="0"/>
              </a:rPr>
              <a:t>Do you want to share?</a:t>
            </a:r>
            <a:endParaRPr lang="en-US" sz="44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3" name="Picture 2" descr="100dollar-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14287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tricia\AppData\Local\Microsoft\Windows\Temporary Internet Files\Content.IE5\PMMR5K9K\MC9002329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32940"/>
            <a:ext cx="1744301" cy="18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743"/>
            <a:ext cx="16859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01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4454"/>
            <a:ext cx="3962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Just because you have money doesn’t mean you have to send it.</a:t>
            </a:r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Waste not, want not.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Buy what you need, not what you see.</a:t>
            </a:r>
          </a:p>
          <a:p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A penny saved is a penny earned.</a:t>
            </a:r>
          </a:p>
          <a:p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A dollar saved is better than a dollar earned because you don’t pay tax on it.</a:t>
            </a: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Money doesn’t grow on trees.</a:t>
            </a:r>
          </a:p>
          <a:p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381000"/>
            <a:ext cx="3276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You can’t take it with you!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Easy come, easy go.</a:t>
            </a:r>
          </a:p>
          <a:p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You only live once!</a:t>
            </a:r>
          </a:p>
          <a:p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Money is </a:t>
            </a:r>
            <a:r>
              <a:rPr lang="en-US" sz="2000" dirty="0">
                <a:solidFill>
                  <a:srgbClr val="FFFF99"/>
                </a:solidFill>
                <a:latin typeface="Comic Sans MS" pitchFamily="66" charset="0"/>
              </a:rPr>
              <a:t>for spending</a:t>
            </a: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FFFF99"/>
                </a:solidFill>
                <a:latin typeface="Comic Sans MS" pitchFamily="66" charset="0"/>
              </a:rPr>
              <a:t>Que Sera, </a:t>
            </a: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Sera. </a:t>
            </a:r>
            <a:r>
              <a:rPr lang="en-US" sz="2000" dirty="0">
                <a:solidFill>
                  <a:srgbClr val="FFFF99"/>
                </a:solidFill>
                <a:latin typeface="Comic Sans MS" pitchFamily="66" charset="0"/>
              </a:rPr>
              <a:t>What will be, will be.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Life is too short to worry about money.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8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617" y="228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99"/>
                </a:solidFill>
              </a:rPr>
              <a:t>Did you </a:t>
            </a:r>
            <a:r>
              <a:rPr lang="en-US" sz="3600" dirty="0">
                <a:solidFill>
                  <a:srgbClr val="FFFF99"/>
                </a:solidFill>
              </a:rPr>
              <a:t>e</a:t>
            </a:r>
            <a:r>
              <a:rPr lang="en-US" sz="3600" dirty="0" smtClean="0">
                <a:solidFill>
                  <a:srgbClr val="FFFF99"/>
                </a:solidFill>
              </a:rPr>
              <a:t>mbrace those messages?</a:t>
            </a:r>
          </a:p>
          <a:p>
            <a:pPr algn="ctr"/>
            <a:endParaRPr lang="en-US" sz="3600" dirty="0">
              <a:solidFill>
                <a:srgbClr val="FFFF99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99"/>
                </a:solidFill>
              </a:rPr>
              <a:t>Rebel against them?</a:t>
            </a:r>
          </a:p>
          <a:p>
            <a:pPr algn="ctr"/>
            <a:endParaRPr lang="en-US" sz="3600" dirty="0" smtClean="0">
              <a:solidFill>
                <a:srgbClr val="FFFF99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99"/>
                </a:solidFill>
              </a:rPr>
              <a:t>A little bit of both?</a:t>
            </a:r>
          </a:p>
          <a:p>
            <a:endParaRPr lang="en-US" sz="3600" dirty="0"/>
          </a:p>
        </p:txBody>
      </p:sp>
      <p:pic>
        <p:nvPicPr>
          <p:cNvPr id="2050" name="Picture 2" descr="http://media.smithsonianmag.com/images/twain_rocking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51063"/>
            <a:ext cx="1981200" cy="28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27695"/>
            <a:ext cx="2162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7" y="4021345"/>
            <a:ext cx="228409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8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7848600" cy="10668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rgbClr val="FFFF99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99" y="4157662"/>
            <a:ext cx="2705100" cy="216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071937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9" y="4157662"/>
            <a:ext cx="2657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66534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>
                <a:solidFill>
                  <a:srgbClr val="FFCC00"/>
                </a:solidFill>
                <a:latin typeface="Comic Sans MS" pitchFamily="66" charset="0"/>
              </a:rPr>
              <a:t>Something else to consider.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99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solidFill>
                  <a:srgbClr val="FFFF99"/>
                </a:solidFill>
                <a:latin typeface="Comic Sans MS" pitchFamily="66" charset="0"/>
              </a:rPr>
              <a:t>Examine your behavior and see if you let emotions affect </a:t>
            </a:r>
            <a:r>
              <a:rPr lang="en-US" sz="3600" dirty="0">
                <a:solidFill>
                  <a:srgbClr val="FFFF99"/>
                </a:solidFill>
                <a:latin typeface="Comic Sans MS" pitchFamily="66" charset="0"/>
              </a:rPr>
              <a:t>how you spend money.</a:t>
            </a:r>
          </a:p>
        </p:txBody>
      </p:sp>
    </p:spTree>
    <p:extLst>
      <p:ext uri="{BB962C8B-B14F-4D97-AF65-F5344CB8AC3E}">
        <p14:creationId xmlns:p14="http://schemas.microsoft.com/office/powerpoint/2010/main" val="313348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046" y="3276600"/>
            <a:ext cx="7580694" cy="2971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Financial success doesn’t just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happen.</a:t>
            </a:r>
          </a:p>
          <a:p>
            <a:pPr algn="l"/>
            <a:endParaRPr lang="en-US" sz="36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Financial success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as a journey.</a:t>
            </a:r>
          </a:p>
          <a:p>
            <a:pPr marL="640080" indent="-571500" algn="l">
              <a:buFont typeface="Wingdings" pitchFamily="2" charset="2"/>
              <a:buChar char="v"/>
            </a:pP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Your financial plan is a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road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map to 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your financial success.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640080" indent="-571500" algn="l">
              <a:buFont typeface="Wingdings" pitchFamily="2" charset="2"/>
              <a:buChar char="v"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patricia\AppData\Local\Microsoft\Windows\Temporary Internet Files\Content.IE5\MM5O9XQS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4303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57200"/>
            <a:ext cx="7043208" cy="152349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4800" dirty="0" smtClean="0"/>
              <a:t>Spending Plan or </a:t>
            </a:r>
            <a:br>
              <a:rPr lang="en-US" sz="4800" dirty="0" smtClean="0"/>
            </a:br>
            <a:r>
              <a:rPr lang="en-US" sz="4800" dirty="0" smtClean="0"/>
              <a:t>Budgeting helps you remember:</a:t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24501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228600"/>
            <a:ext cx="8229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Did you ever?</a:t>
            </a:r>
          </a:p>
          <a:p>
            <a:endParaRPr lang="en-US" dirty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Buy something to make yourself feel better.</a:t>
            </a:r>
          </a:p>
          <a:p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I deserve this!</a:t>
            </a:r>
          </a:p>
          <a:p>
            <a:endParaRPr lang="en-US" sz="20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Indulge in Retail therapy. </a:t>
            </a:r>
          </a:p>
          <a:p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Buy something to cheer yourself up or to not feel lonely.</a:t>
            </a: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Try to keep up with Jones’.</a:t>
            </a:r>
          </a:p>
          <a:p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Desire for status—feeling jealousy—(Remember the Jones are in debt up to their eyeballs.)</a:t>
            </a: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Spending as a way to express emotion. </a:t>
            </a:r>
          </a:p>
          <a:p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I’m sorry we fought.     Gifts for a new baby.  </a:t>
            </a: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Buying to relieve frustration</a:t>
            </a:r>
          </a:p>
          <a:p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Fight with your friend or spouse and head for the mall or the auto parts store to treat yourself and calm down?</a:t>
            </a:r>
          </a:p>
          <a:p>
            <a:endParaRPr lang="en-US" sz="2000" dirty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99"/>
                </a:solidFill>
                <a:latin typeface="Comic Sans MS" pitchFamily="66" charset="0"/>
              </a:rPr>
              <a:t> </a:t>
            </a:r>
            <a:endParaRPr lang="en-US" sz="2000" dirty="0"/>
          </a:p>
        </p:txBody>
      </p:sp>
      <p:pic>
        <p:nvPicPr>
          <p:cNvPr id="2" name="Picture 2" descr="C:\Users\Desktop\AppData\Local\Microsoft\Windows\Temporary Internet Files\Content.IE5\CQ4O16LA\MC9004343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2065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8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63138"/>
            <a:ext cx="8248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CC"/>
                </a:solidFill>
              </a:rPr>
              <a:t>You probably don’t do this often, if at all.  However, if you do, find alternative ways of dealing with the emotions.</a:t>
            </a:r>
          </a:p>
          <a:p>
            <a:endParaRPr lang="en-US" sz="3600" dirty="0" smtClean="0">
              <a:solidFill>
                <a:srgbClr val="FFFFCC"/>
              </a:solidFill>
            </a:endParaRPr>
          </a:p>
          <a:p>
            <a:r>
              <a:rPr lang="en-US" sz="3600" dirty="0" smtClean="0">
                <a:solidFill>
                  <a:srgbClr val="FFFFCC"/>
                </a:solidFill>
              </a:rPr>
              <a:t>Think about constructive things you can do as alternatives to spending money.  </a:t>
            </a:r>
          </a:p>
          <a:p>
            <a:endParaRPr lang="en-US" sz="3600" dirty="0" smtClean="0">
              <a:solidFill>
                <a:srgbClr val="FFFFCC"/>
              </a:solidFill>
            </a:endParaRPr>
          </a:p>
          <a:p>
            <a:endParaRPr lang="en-US" sz="3600" dirty="0">
              <a:solidFill>
                <a:srgbClr val="FFFF99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40651"/>
            <a:ext cx="1927033" cy="206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81475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8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06415"/>
            <a:ext cx="7848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Exercise---walk, jog,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Spend time with friends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Engage in a hobby you love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Read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Go to the library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Wash your car if it’s summer time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Play on the computer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CC"/>
                </a:solidFill>
              </a:rPr>
              <a:t>If you have to shop, go to the thrift store with only a 10 dollar bill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CC00"/>
                </a:solidFill>
              </a:rPr>
              <a:t>Remember: behavior changes take time. It is a slow process.</a:t>
            </a:r>
          </a:p>
          <a:p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0281" y="-484991"/>
            <a:ext cx="7772399" cy="96998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Some Positive Alternatives</a:t>
            </a:r>
            <a:endParaRPr 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8" name="Picture 6" descr="C:\Users\Desktop\AppData\Local\Microsoft\Windows\Temporary Internet Files\Content.IE5\RHNB5IH5\MC9003834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9590"/>
            <a:ext cx="2097205" cy="27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73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293" y="381000"/>
            <a:ext cx="56509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Before you can have a plan,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you need to have some goals.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46" y="1905000"/>
            <a:ext cx="6006307" cy="465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48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790" y="1524000"/>
            <a:ext cx="8981365" cy="517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5880" lvl="4">
              <a:lnSpc>
                <a:spcPct val="90000"/>
              </a:lnSpc>
              <a:defRPr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Establish </a:t>
            </a:r>
            <a:r>
              <a:rPr 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SMART</a:t>
            </a: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goals</a:t>
            </a: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 marL="1325880" lvl="4">
              <a:lnSpc>
                <a:spcPct val="90000"/>
              </a:lnSpc>
              <a:defRPr/>
            </a:pPr>
            <a:endParaRPr lang="en-US" sz="1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1325880" lvl="4">
              <a:lnSpc>
                <a:spcPct val="90000"/>
              </a:lnSpc>
              <a:defRPr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Write down your goals</a:t>
            </a: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 marL="1325880" lvl="4">
              <a:lnSpc>
                <a:spcPct val="90000"/>
              </a:lnSpc>
              <a:defRPr/>
            </a:pPr>
            <a:endParaRPr lang="en-US" sz="8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indent="-274320">
              <a:lnSpc>
                <a:spcPct val="90000"/>
              </a:lnSpc>
              <a:defRPr/>
            </a:pPr>
            <a:endParaRPr lang="en-US" sz="800" dirty="0">
              <a:latin typeface="Comic Sans MS" pitchFamily="66" charset="0"/>
            </a:endParaRPr>
          </a:p>
          <a:p>
            <a:pPr indent="-274320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S</a:t>
            </a:r>
            <a:r>
              <a:rPr lang="en-US" sz="2900" dirty="0" smtClean="0">
                <a:solidFill>
                  <a:srgbClr val="FFFF99"/>
                </a:solidFill>
                <a:latin typeface="Comic Sans MS" pitchFamily="66" charset="0"/>
              </a:rPr>
              <a:t>pecific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>
                <a:solidFill>
                  <a:srgbClr val="FFFFCC"/>
                </a:solidFill>
                <a:latin typeface="Comic Sans MS" pitchFamily="66" charset="0"/>
              </a:rPr>
              <a:t>– </a:t>
            </a:r>
            <a:r>
              <a:rPr lang="en-US" sz="2900" dirty="0" smtClean="0">
                <a:solidFill>
                  <a:srgbClr val="FFFFCC"/>
                </a:solidFill>
                <a:latin typeface="Comic Sans MS" pitchFamily="66" charset="0"/>
              </a:rPr>
              <a:t>      Clearly identify </a:t>
            </a:r>
            <a:r>
              <a:rPr lang="en-US" sz="2900" dirty="0">
                <a:solidFill>
                  <a:srgbClr val="FFFFCC"/>
                </a:solidFill>
                <a:latin typeface="Comic Sans MS" pitchFamily="66" charset="0"/>
              </a:rPr>
              <a:t>what </a:t>
            </a:r>
            <a:r>
              <a:rPr lang="en-US" sz="2900" dirty="0" smtClean="0">
                <a:solidFill>
                  <a:srgbClr val="FFFFCC"/>
                </a:solidFill>
                <a:latin typeface="Comic Sans MS" pitchFamily="66" charset="0"/>
              </a:rPr>
              <a:t>your goal is.</a:t>
            </a:r>
            <a:endParaRPr lang="en-US" sz="2900" dirty="0">
              <a:solidFill>
                <a:srgbClr val="FFFFCC"/>
              </a:solidFill>
              <a:latin typeface="Comic Sans MS" pitchFamily="66" charset="0"/>
            </a:endParaRPr>
          </a:p>
          <a:p>
            <a:pPr indent="-274320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M</a:t>
            </a:r>
            <a:r>
              <a:rPr lang="en-US" sz="2900" dirty="0" smtClean="0">
                <a:solidFill>
                  <a:srgbClr val="FFFF99"/>
                </a:solidFill>
                <a:latin typeface="Comic Sans MS" pitchFamily="66" charset="0"/>
              </a:rPr>
              <a:t>easurable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>
                <a:solidFill>
                  <a:srgbClr val="FFFFCC"/>
                </a:solidFill>
                <a:latin typeface="Comic Sans MS" pitchFamily="66" charset="0"/>
              </a:rPr>
              <a:t>– </a:t>
            </a:r>
            <a:r>
              <a:rPr lang="en-US" sz="2900" dirty="0" smtClean="0">
                <a:solidFill>
                  <a:srgbClr val="FFFFCC"/>
                </a:solidFill>
                <a:latin typeface="Comic Sans MS" pitchFamily="66" charset="0"/>
              </a:rPr>
              <a:t>  Have a yardstick for measuring.               			   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How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much &amp; for how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long?</a:t>
            </a: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indent="-274320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A</a:t>
            </a:r>
            <a:r>
              <a:rPr lang="en-US" sz="2900" dirty="0" smtClean="0">
                <a:solidFill>
                  <a:srgbClr val="FFFF99"/>
                </a:solidFill>
                <a:latin typeface="Comic Sans MS" pitchFamily="66" charset="0"/>
              </a:rPr>
              <a:t>ttainable</a:t>
            </a: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900" dirty="0">
                <a:solidFill>
                  <a:srgbClr val="FFFFCC"/>
                </a:solidFill>
                <a:latin typeface="Comic Sans MS" pitchFamily="66" charset="0"/>
              </a:rPr>
              <a:t>– </a:t>
            </a:r>
            <a:r>
              <a:rPr lang="en-US" sz="2900" dirty="0" smtClean="0">
                <a:solidFill>
                  <a:srgbClr val="FFFFCC"/>
                </a:solidFill>
                <a:latin typeface="Comic Sans MS" pitchFamily="66" charset="0"/>
              </a:rPr>
              <a:t>   Choose a realistic reasonable goal.</a:t>
            </a:r>
            <a:endParaRPr lang="en-US" sz="2900" dirty="0">
              <a:solidFill>
                <a:srgbClr val="FFFFCC"/>
              </a:solidFill>
              <a:latin typeface="Comic Sans MS" pitchFamily="66" charset="0"/>
            </a:endParaRPr>
          </a:p>
          <a:p>
            <a:pPr indent="-274320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R</a:t>
            </a:r>
            <a:r>
              <a:rPr lang="en-US" sz="2900" dirty="0" smtClean="0">
                <a:solidFill>
                  <a:srgbClr val="FFFF99"/>
                </a:solidFill>
                <a:latin typeface="Comic Sans MS" pitchFamily="66" charset="0"/>
              </a:rPr>
              <a:t>elevant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 smtClean="0">
                <a:solidFill>
                  <a:srgbClr val="FFFFCC"/>
                </a:solidFill>
                <a:latin typeface="Comic Sans MS" pitchFamily="66" charset="0"/>
              </a:rPr>
              <a:t>–       Must be important to you and 				    consistent with other goals.</a:t>
            </a:r>
          </a:p>
          <a:p>
            <a:pPr indent="-274320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T</a:t>
            </a:r>
            <a:r>
              <a:rPr lang="en-US" sz="2900" dirty="0" smtClean="0">
                <a:solidFill>
                  <a:srgbClr val="FFFF99"/>
                </a:solidFill>
                <a:latin typeface="Comic Sans MS" pitchFamily="66" charset="0"/>
              </a:rPr>
              <a:t>ime-Related</a:t>
            </a:r>
            <a:r>
              <a:rPr lang="en-US" sz="2900" dirty="0" smtClean="0">
                <a:latin typeface="Comic Sans MS" pitchFamily="66" charset="0"/>
              </a:rPr>
              <a:t> </a:t>
            </a:r>
            <a:r>
              <a:rPr lang="en-US" sz="2900" dirty="0">
                <a:solidFill>
                  <a:srgbClr val="FFFFCC"/>
                </a:solidFill>
                <a:latin typeface="Comic Sans MS" pitchFamily="66" charset="0"/>
              </a:rPr>
              <a:t>– </a:t>
            </a:r>
            <a:r>
              <a:rPr lang="en-US" sz="2900" dirty="0" smtClean="0">
                <a:solidFill>
                  <a:srgbClr val="FFFFCC"/>
                </a:solidFill>
                <a:latin typeface="Comic Sans MS" pitchFamily="66" charset="0"/>
              </a:rPr>
              <a:t>Does it have </a:t>
            </a:r>
            <a:r>
              <a:rPr lang="en-US" sz="2900" dirty="0">
                <a:solidFill>
                  <a:srgbClr val="FFFFCC"/>
                </a:solidFill>
                <a:latin typeface="Comic Sans MS" pitchFamily="66" charset="0"/>
              </a:rPr>
              <a:t>a definite target </a:t>
            </a:r>
            <a:r>
              <a:rPr lang="en-US" sz="2900" dirty="0" smtClean="0">
                <a:solidFill>
                  <a:srgbClr val="FFFFCC"/>
                </a:solidFill>
                <a:latin typeface="Comic Sans MS" pitchFamily="66" charset="0"/>
              </a:rPr>
              <a:t>				    date.</a:t>
            </a:r>
            <a:endParaRPr lang="en-US" sz="29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523494"/>
          </a:xfrm>
        </p:spPr>
        <p:txBody>
          <a:bodyPr/>
          <a:lstStyle/>
          <a:p>
            <a:pPr algn="ctr"/>
            <a:r>
              <a:rPr lang="en-US" sz="8000" dirty="0" smtClean="0"/>
              <a:t>Set Goals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96548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65027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Set short-term, mid-range, and long-term goals.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Focus on creating a maintenance fund to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cover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periodic expenses.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Begin to build an emergency fund for unexpected expenses.</a:t>
            </a:r>
          </a:p>
        </p:txBody>
      </p:sp>
      <p:pic>
        <p:nvPicPr>
          <p:cNvPr id="8198" name="Picture 6" descr="C:\Users\Desktop\AppData\Local\Microsoft\Windows\Temporary Internet Files\Content.IE5\7YEQ6P1Q\MP9004423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44" y="4891360"/>
            <a:ext cx="2695689" cy="17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42607"/>
            <a:ext cx="2643126" cy="174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7" y="4916983"/>
            <a:ext cx="2333705" cy="179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073118"/>
          </a:xfrm>
        </p:spPr>
        <p:txBody>
          <a:bodyPr/>
          <a:lstStyle/>
          <a:p>
            <a:pPr algn="ctr"/>
            <a:r>
              <a:rPr lang="en-US" dirty="0" smtClean="0"/>
              <a:t>Set Financial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143000"/>
            <a:ext cx="8382000" cy="4708981"/>
          </a:xfrm>
        </p:spPr>
        <p:txBody>
          <a:bodyPr/>
          <a:lstStyle/>
          <a:p>
            <a:r>
              <a:rPr lang="en-US" dirty="0" smtClean="0"/>
              <a:t>Short term goals – less than one year</a:t>
            </a:r>
          </a:p>
          <a:p>
            <a:pPr lvl="1"/>
            <a:r>
              <a:rPr lang="en-US" dirty="0" smtClean="0"/>
              <a:t>Long weekend trip</a:t>
            </a:r>
          </a:p>
          <a:p>
            <a:pPr lvl="1"/>
            <a:r>
              <a:rPr lang="en-US" dirty="0" smtClean="0"/>
              <a:t>A new pair of shoes</a:t>
            </a:r>
          </a:p>
          <a:p>
            <a:pPr lvl="1"/>
            <a:r>
              <a:rPr lang="en-US" dirty="0" smtClean="0"/>
              <a:t>New appliance</a:t>
            </a:r>
          </a:p>
          <a:p>
            <a:pPr lvl="1"/>
            <a:r>
              <a:rPr lang="en-US" dirty="0" smtClean="0"/>
              <a:t>Emergency fund of $500.00 - $1,000.00</a:t>
            </a:r>
          </a:p>
          <a:p>
            <a:pPr lvl="1"/>
            <a:r>
              <a:rPr lang="en-US" dirty="0" smtClean="0"/>
              <a:t>Take a class to improve or learn new skill</a:t>
            </a:r>
          </a:p>
          <a:p>
            <a:pPr lvl="1"/>
            <a:r>
              <a:rPr lang="en-US" dirty="0" smtClean="0"/>
              <a:t>Can be stepping stone to larger, long term goals</a:t>
            </a:r>
          </a:p>
          <a:p>
            <a:pPr lvl="1"/>
            <a:r>
              <a:rPr lang="en-US" dirty="0" smtClean="0"/>
              <a:t>Can help you manage your time</a:t>
            </a:r>
          </a:p>
          <a:p>
            <a:pPr marL="517525" lvl="1" indent="0">
              <a:buNone/>
            </a:pPr>
            <a:endParaRPr lang="en-US" dirty="0" smtClean="0"/>
          </a:p>
          <a:p>
            <a:pPr marL="517525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Goals:  Short term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27" y="5105400"/>
            <a:ext cx="452062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23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Intermediate – one to five years</a:t>
            </a:r>
          </a:p>
          <a:p>
            <a:pPr lvl="1"/>
            <a:r>
              <a:rPr lang="en-US" dirty="0" smtClean="0"/>
              <a:t>May be right outside your comfort zone.</a:t>
            </a:r>
          </a:p>
          <a:p>
            <a:pPr lvl="1"/>
            <a:r>
              <a:rPr lang="en-US" dirty="0" smtClean="0"/>
              <a:t>Buying a new or used vehicle with cash.</a:t>
            </a:r>
          </a:p>
          <a:p>
            <a:pPr lvl="1"/>
            <a:r>
              <a:rPr lang="en-US" dirty="0" smtClean="0"/>
              <a:t>Pay off all remaining loans except mortgage.</a:t>
            </a:r>
          </a:p>
          <a:p>
            <a:pPr lvl="1"/>
            <a:r>
              <a:rPr lang="en-US" dirty="0" smtClean="0"/>
              <a:t>Have an eight month emergency cash fund.</a:t>
            </a:r>
          </a:p>
          <a:p>
            <a:pPr lvl="1"/>
            <a:r>
              <a:rPr lang="en-US" dirty="0" smtClean="0"/>
              <a:t>Save for down payment for home.</a:t>
            </a:r>
          </a:p>
          <a:p>
            <a:pPr lvl="1"/>
            <a:r>
              <a:rPr lang="en-US" dirty="0" smtClean="0"/>
              <a:t>Finish education.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Goals:  Intermediate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762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85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4235006"/>
          </a:xfrm>
        </p:spPr>
        <p:txBody>
          <a:bodyPr/>
          <a:lstStyle/>
          <a:p>
            <a:r>
              <a:rPr lang="en-US" dirty="0" smtClean="0"/>
              <a:t>Long term – longer than five years</a:t>
            </a:r>
          </a:p>
          <a:p>
            <a:pPr lvl="1"/>
            <a:r>
              <a:rPr lang="en-US" dirty="0" smtClean="0"/>
              <a:t>Saving for retirement.</a:t>
            </a:r>
          </a:p>
          <a:p>
            <a:pPr lvl="1"/>
            <a:r>
              <a:rPr lang="en-US" dirty="0" smtClean="0"/>
              <a:t>Saving for college education for minor children.</a:t>
            </a:r>
          </a:p>
          <a:p>
            <a:pPr lvl="1"/>
            <a:r>
              <a:rPr lang="en-US" dirty="0" smtClean="0"/>
              <a:t>Having fewer commitments &amp; more free time.</a:t>
            </a:r>
          </a:p>
          <a:p>
            <a:pPr lvl="1"/>
            <a:r>
              <a:rPr lang="en-US" dirty="0" smtClean="0"/>
              <a:t>Achieving your career goal.</a:t>
            </a:r>
          </a:p>
          <a:p>
            <a:pPr lvl="1"/>
            <a:r>
              <a:rPr lang="en-US" dirty="0" smtClean="0"/>
              <a:t>Requires time and planning.</a:t>
            </a:r>
          </a:p>
          <a:p>
            <a:pPr lvl="1"/>
            <a:r>
              <a:rPr lang="en-US" dirty="0" smtClean="0"/>
              <a:t>May be result of a series of short </a:t>
            </a:r>
          </a:p>
          <a:p>
            <a:pPr marL="517525" lvl="1" indent="0">
              <a:buNone/>
            </a:pPr>
            <a:r>
              <a:rPr lang="en-US" dirty="0"/>
              <a:t>	</a:t>
            </a:r>
            <a:r>
              <a:rPr lang="en-US" dirty="0" smtClean="0"/>
              <a:t>or intermediate goals.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64797"/>
          </a:xfrm>
        </p:spPr>
        <p:txBody>
          <a:bodyPr/>
          <a:lstStyle/>
          <a:p>
            <a:r>
              <a:rPr lang="en-US" dirty="0" smtClean="0"/>
              <a:t>Types of Goals:  Long term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066781" cy="206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037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Write it down!!!!!!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835444"/>
          </a:xfrm>
        </p:spPr>
        <p:txBody>
          <a:bodyPr/>
          <a:lstStyle/>
          <a:p>
            <a:r>
              <a:rPr lang="en-US" dirty="0"/>
              <a:t>Written goals are 10 times more likely to be achieved.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Reinforces your commitment to them.</a:t>
            </a:r>
          </a:p>
          <a:p>
            <a:pPr lvl="1"/>
            <a:r>
              <a:rPr lang="en-US" dirty="0"/>
              <a:t>Helps you remember them.</a:t>
            </a:r>
          </a:p>
          <a:p>
            <a:pPr lvl="1"/>
            <a:r>
              <a:rPr lang="en-US" dirty="0"/>
              <a:t>Makes your accountable.</a:t>
            </a:r>
          </a:p>
          <a:p>
            <a:pPr lvl="1"/>
            <a:r>
              <a:rPr lang="en-US" dirty="0"/>
              <a:t>Gives you focus.</a:t>
            </a:r>
          </a:p>
          <a:p>
            <a:r>
              <a:rPr lang="en-US" dirty="0"/>
              <a:t>Write your goal in the positive instead of the negative. </a:t>
            </a:r>
          </a:p>
          <a:p>
            <a:r>
              <a:rPr lang="en-US" dirty="0"/>
              <a:t>The more detail, the better because it gives our minds more information to work from.</a:t>
            </a:r>
          </a:p>
          <a:p>
            <a:endParaRPr lang="en-US" dirty="0"/>
          </a:p>
        </p:txBody>
      </p:sp>
      <p:pic>
        <p:nvPicPr>
          <p:cNvPr id="6" name="Picture 2" descr="http://t2.gstatic.com/images?q=tbn:ANd9GcSkiiUFDCKLyCjXKVsuLFFWPf7fSBxKQkNOemAHOEscZUooMaSo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80" y="1905001"/>
            <a:ext cx="194118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1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atricia\AppData\Local\Microsoft\Windows\Temporary Internet Files\Content.IE5\RIJUQL1C\MC900078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04513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patricia\AppData\Local\Microsoft\Windows\Temporary Internet Files\Content.IE5\X9OHK109\MC9003832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3862"/>
            <a:ext cx="2895600" cy="37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654843" y="4050010"/>
            <a:ext cx="7377113" cy="1382505"/>
          </a:xfrm>
        </p:spPr>
        <p:txBody>
          <a:bodyPr/>
          <a:lstStyle/>
          <a:p>
            <a:r>
              <a:rPr lang="en-US" sz="4800" dirty="0" smtClean="0"/>
              <a:t>Building a spending plan may seem like a huge task at first.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72595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14478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Share your goals with important people in your life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Money arguments often result when couples have differing values &amp; goals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Compromise may be necessary but each person should determine his or her own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goals or determine what are your shared goals.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C00"/>
                </a:solidFill>
                <a:latin typeface="Comic Sans MS" pitchFamily="66" charset="0"/>
              </a:rPr>
              <a:t>Good communication helps this process.</a:t>
            </a:r>
            <a:endParaRPr lang="en-US" sz="32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39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dirty="0" smtClean="0"/>
              <a:t>Share your Goals!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4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8991600" cy="1523494"/>
          </a:xfrm>
        </p:spPr>
        <p:txBody>
          <a:bodyPr/>
          <a:lstStyle/>
          <a:p>
            <a:pPr algn="ctr"/>
            <a:r>
              <a:rPr lang="en-US" dirty="0" smtClean="0"/>
              <a:t>Basics of Budgeting</a:t>
            </a:r>
            <a:endParaRPr lang="en-US" dirty="0"/>
          </a:p>
        </p:txBody>
      </p:sp>
      <p:pic>
        <p:nvPicPr>
          <p:cNvPr id="1026" name="Picture 2" descr="View detai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89860"/>
            <a:ext cx="3377540" cy="33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4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7040" y="2743200"/>
            <a:ext cx="82296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4100" dirty="0" smtClean="0">
                <a:solidFill>
                  <a:srgbClr val="FFFF99"/>
                </a:solidFill>
                <a:latin typeface="Comic Sans MS" pitchFamily="66" charset="0"/>
              </a:rPr>
              <a:t>Understanding cash flow is first step.</a:t>
            </a:r>
          </a:p>
          <a:p>
            <a:pPr marL="1485900" lvl="2" indent="-5715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900" dirty="0" smtClean="0">
                <a:solidFill>
                  <a:srgbClr val="FFFF99"/>
                </a:solidFill>
                <a:latin typeface="Comic Sans MS" pitchFamily="66" charset="0"/>
              </a:rPr>
              <a:t>Cash flow is simply the money coming into a household and the money going out again.</a:t>
            </a:r>
          </a:p>
          <a:p>
            <a:pPr>
              <a:lnSpc>
                <a:spcPct val="80000"/>
              </a:lnSpc>
            </a:pPr>
            <a:endParaRPr lang="en-US" sz="41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4100" dirty="0" smtClean="0">
                <a:solidFill>
                  <a:srgbClr val="FFFF99"/>
                </a:solidFill>
                <a:latin typeface="Comic Sans MS" pitchFamily="66" charset="0"/>
              </a:rPr>
              <a:t>Financial conditions  can improve when you take better control of your money.</a:t>
            </a:r>
            <a:endParaRPr lang="en-US" sz="2800" dirty="0" smtClean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Desktop\AppData\Local\Microsoft\Windows\Temporary Internet Files\Content.IE5\FG5QHGZW\MC9000566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99" y="775484"/>
            <a:ext cx="1818742" cy="14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sktop\AppData\Local\Microsoft\Windows\Temporary Internet Files\Content.IE5\CQ4O16LA\MC9002821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4828">
            <a:off x="591584" y="749273"/>
            <a:ext cx="1234660" cy="1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sktop\AppData\Local\Microsoft\Windows\Temporary Internet Files\Content.IE5\CQ4O16LA\MC9000128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78" y="1054833"/>
            <a:ext cx="1663294" cy="8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040" y="293086"/>
            <a:ext cx="8991600" cy="1523494"/>
          </a:xfrm>
        </p:spPr>
        <p:txBody>
          <a:bodyPr/>
          <a:lstStyle/>
          <a:p>
            <a:pPr algn="ctr"/>
            <a:r>
              <a:rPr lang="en-US" dirty="0" smtClean="0"/>
              <a:t>Basics of Budgeting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73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612" y="1981200"/>
            <a:ext cx="769278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Understand</a:t>
            </a: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your actual living expenses and monthly </a:t>
            </a: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income.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Subtract expenses from income to see where you are</a:t>
            </a: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Once you know where you are, </a:t>
            </a:r>
            <a:endParaRPr lang="en-US" sz="32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    you 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can begin to make plans to </a:t>
            </a:r>
            <a:endParaRPr lang="en-US" sz="32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    get to 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where you want to be.</a:t>
            </a:r>
          </a:p>
        </p:txBody>
      </p:sp>
      <p:pic>
        <p:nvPicPr>
          <p:cNvPr id="2053" name="Picture 5" descr="C:\Users\Desktop\AppData\Local\Microsoft\Windows\Temporary Internet Files\Content.IE5\FG5QHGZW\MP9004009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57" y="3800159"/>
            <a:ext cx="2423514" cy="30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060" y="228600"/>
            <a:ext cx="8991600" cy="15234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dirty="0" smtClean="0"/>
              <a:t>Basics of Budgeting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869" y="1600200"/>
            <a:ext cx="81534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1) INCOME: </a:t>
            </a:r>
            <a:r>
              <a:rPr lang="en-US" sz="2400" dirty="0" smtClean="0">
                <a:solidFill>
                  <a:srgbClr val="FFFF99"/>
                </a:solidFill>
                <a:latin typeface="Comic Sans MS" pitchFamily="66" charset="0"/>
              </a:rPr>
              <a:t>EARNING MONEY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2.) TRACK YOUR EXPENDITURES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3.) CATEGORIZE EXPENSES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4.) SUBTRACT EXPENSES FROM </a:t>
            </a: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INCOME </a:t>
            </a:r>
            <a:endParaRPr lang="en-US" sz="2800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5.) ANALYZE AND TRIM EXPENSES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 </a:t>
            </a: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6.) SAVE MONEY</a:t>
            </a: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5123" name="Picture 3" descr="C:\Users\Desktop\AppData\Local\Microsoft\Windows\Temporary Internet Files\Content.IE5\RHNB5IH5\MC9004125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2727"/>
            <a:ext cx="1782024" cy="20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869" y="3048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61"/>
            <a:ext cx="8991600" cy="15234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dirty="0" smtClean="0"/>
              <a:t>Components of a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73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394" y="15240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GROSS INCOME: 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your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salary before anything is taken out. </a:t>
            </a: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NET INCOME: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w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hat’s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left of your salary after mandatory deductions (taxes, insurance, child support, Chapter 13 payment, 401k)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Budget on regular time only, </a:t>
            </a:r>
            <a:endParaRPr lang="en-US" sz="28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not overtime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or bonuses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t2.gstatic.com/images?q=tbn:ANd9GcRZALV_gRPBNNWGtJ09-Da8ckZ4LxSoz9moEyQlw2ErDbgXy2_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07" y="37338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06"/>
            <a:ext cx="8991600" cy="15234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dirty="0" smtClean="0"/>
              <a:t>Step 1 -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8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20132"/>
            <a:ext cx="8839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CALCULATING </a:t>
            </a:r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MONTHLY INCOME</a:t>
            </a:r>
          </a:p>
          <a:p>
            <a:pPr algn="ctr"/>
            <a:r>
              <a:rPr lang="en-US" sz="2000" dirty="0">
                <a:solidFill>
                  <a:srgbClr val="FFFF99"/>
                </a:solidFill>
                <a:latin typeface="Comic Sans MS" pitchFamily="66" charset="0"/>
              </a:rPr>
              <a:t/>
            </a:r>
            <a:br>
              <a:rPr lang="en-US" sz="2000" dirty="0">
                <a:solidFill>
                  <a:srgbClr val="FFFF99"/>
                </a:solidFill>
                <a:latin typeface="Comic Sans MS" pitchFamily="66" charset="0"/>
              </a:rPr>
            </a:b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71600"/>
            <a:ext cx="80772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If your income is the same every pay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period, multiply the amount by the number of pay periods and divide by 12.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If your income varies each pay period, add the amounts from four consecutive pay periods or two low pays and two high pays and divide by 4.  </a:t>
            </a:r>
            <a:endParaRPr lang="en-US" sz="28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If you are self-employed, divide what you have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earned for the last 4 months and divide by 4. </a:t>
            </a:r>
            <a:r>
              <a:rPr lang="en-US" sz="1600" dirty="0" smtClean="0">
                <a:solidFill>
                  <a:srgbClr val="FFFFCC"/>
                </a:solidFill>
                <a:latin typeface="Comic Sans MS" pitchFamily="66" charset="0"/>
              </a:rPr>
              <a:t>(Unless those were your high months.)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If you are paid every 2 weeks, budget based on 2 paychecks a month. </a:t>
            </a:r>
            <a:r>
              <a:rPr lang="en-US" dirty="0">
                <a:solidFill>
                  <a:srgbClr val="FFFFCC"/>
                </a:solidFill>
                <a:latin typeface="Comic Sans MS" pitchFamily="66" charset="0"/>
              </a:rPr>
              <a:t>(2013 extra pay May &amp; </a:t>
            </a:r>
            <a:r>
              <a:rPr lang="en-US" dirty="0" smtClean="0">
                <a:solidFill>
                  <a:srgbClr val="FFFFCC"/>
                </a:solidFill>
                <a:latin typeface="Comic Sans MS" pitchFamily="66" charset="0"/>
              </a:rPr>
              <a:t>Nov.)</a:t>
            </a:r>
            <a:endParaRPr lang="en-US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Ø"/>
            </a:pPr>
            <a:endParaRPr lang="en-US" dirty="0">
              <a:solidFill>
                <a:srgbClr val="FFFF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78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MAKING YOUR MONEY </a:t>
            </a:r>
            <a:r>
              <a:rPr lang="en-US" sz="3200" dirty="0">
                <a:solidFill>
                  <a:srgbClr val="FFCC00"/>
                </a:solidFill>
                <a:latin typeface="Comic Sans MS" pitchFamily="66" charset="0"/>
              </a:rPr>
              <a:t>WORKSHEET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Enter your monthly net income on line one of handout page 11</a:t>
            </a: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Add your spouse’s monthly income on line two, if applicable</a:t>
            </a: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Add all other income that you receive on the appropriate lines</a:t>
            </a: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Add all lines to get a total </a:t>
            </a:r>
            <a:endParaRPr lang="en-US" sz="32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   for </a:t>
            </a: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your monthly net income.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199"/>
            <a:ext cx="2286000" cy="208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778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solidFill>
                  <a:srgbClr val="FFCC00"/>
                </a:solidFill>
                <a:latin typeface="Comic Sans MS" pitchFamily="66" charset="0"/>
              </a:rPr>
              <a:t>HOW DO </a:t>
            </a:r>
            <a:r>
              <a:rPr lang="en-US" sz="2000" b="1" dirty="0">
                <a:solidFill>
                  <a:srgbClr val="FFCC00"/>
                </a:solidFill>
                <a:latin typeface="Comic Sans MS" pitchFamily="66" charset="0"/>
              </a:rPr>
              <a:t>YOU REALLY SPEND YOUR MONEY?</a:t>
            </a:r>
            <a:endParaRPr lang="en-US" sz="2000" b="1" dirty="0">
              <a:solidFill>
                <a:srgbClr val="FF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" y="1971417"/>
            <a:ext cx="8610600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Tracking is writing down all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the money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you spend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for at least one month.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FF99"/>
                </a:solidFill>
                <a:latin typeface="Comic Sans MS" pitchFamily="66" charset="0"/>
              </a:rPr>
              <a:t> “Small leaks sink great ships.”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FF99"/>
                </a:solidFill>
                <a:latin typeface="Comic Sans MS" pitchFamily="66" charset="0"/>
              </a:rPr>
              <a:t>			      </a:t>
            </a:r>
            <a:r>
              <a:rPr lang="en-US" sz="1400" b="1" dirty="0" smtClean="0">
                <a:solidFill>
                  <a:srgbClr val="FFFF99"/>
                </a:solidFill>
                <a:latin typeface="Comic Sans MS" pitchFamily="66" charset="0"/>
              </a:rPr>
              <a:t>--Ben Franklin</a:t>
            </a:r>
            <a:endParaRPr lang="en-US" sz="14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pic>
        <p:nvPicPr>
          <p:cNvPr id="7174" name="Picture 6" descr="http://ts1.mm.bing.net/th?id=H.4687244716999992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4" y="4184115"/>
            <a:ext cx="3467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iles.myopera.com/GabrielArt/albums/12349462/sailing.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08498"/>
            <a:ext cx="3352800" cy="25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6491" y="20686"/>
            <a:ext cx="8991600" cy="15234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dirty="0" smtClean="0"/>
              <a:t>Step 2 – Tracking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8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43000"/>
            <a:ext cx="86868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Tracking leads to actual numbers which will result in a more realistic budget.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Tracking enables you to detect “leaks”  and patterns of spending.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Start today – track </a:t>
            </a: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your expenses for the next 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30 </a:t>
            </a:r>
            <a:r>
              <a:rPr lang="en-US" sz="3200" dirty="0" smtClean="0">
                <a:solidFill>
                  <a:srgbClr val="FFFF99"/>
                </a:solidFill>
                <a:latin typeface="Comic Sans MS" pitchFamily="66" charset="0"/>
              </a:rPr>
              <a:t>days, at a minimum:</a:t>
            </a:r>
            <a:endParaRPr lang="en-US" sz="32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		</a:t>
            </a: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U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se a small notebook and transfer to</a:t>
            </a:r>
            <a:endParaRPr lang="en-US" sz="28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	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handouts </a:t>
            </a: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– pages 5 &amp; 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6</a:t>
            </a: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	</a:t>
            </a:r>
            <a:endParaRPr lang="en-US" sz="20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	or</a:t>
            </a: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		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		Use workbook page 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2-6.</a:t>
            </a:r>
            <a:endParaRPr lang="en-US" sz="20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Desktop\AppData\Local\Microsoft\Windows\Temporary Internet Files\Content.IE5\CQ4O16LA\MC90043157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38" y="4572000"/>
            <a:ext cx="1904762" cy="19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81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3615046"/>
            <a:ext cx="6400800" cy="270955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CC"/>
                </a:solidFill>
              </a:rPr>
              <a:t>But, there are also many good books on the budgeting as </a:t>
            </a:r>
          </a:p>
          <a:p>
            <a:r>
              <a:rPr lang="en-US" sz="4000" dirty="0" smtClean="0">
                <a:solidFill>
                  <a:srgbClr val="FFFFCC"/>
                </a:solidFill>
              </a:rPr>
              <a:t>well as useful books on how </a:t>
            </a:r>
          </a:p>
          <a:p>
            <a:r>
              <a:rPr lang="en-US" sz="4000" dirty="0" smtClean="0">
                <a:solidFill>
                  <a:srgbClr val="FFFFCC"/>
                </a:solidFill>
              </a:rPr>
              <a:t>to trim expenses.</a:t>
            </a:r>
            <a:endParaRPr lang="en-US" sz="4000" dirty="0">
              <a:solidFill>
                <a:srgbClr val="FFFFCC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"/>
            <a:ext cx="2667000" cy="17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200400" y="381000"/>
            <a:ext cx="5257800" cy="267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40" name="Picture 16" descr="C:\Users\patricia\AppData\Local\Microsoft\Windows\Temporary Internet Files\Content.IE5\PMMR5K9K\MC90043985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799"/>
            <a:ext cx="2225626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429000" y="381000"/>
            <a:ext cx="7043208" cy="1523494"/>
          </a:xfrm>
        </p:spPr>
        <p:txBody>
          <a:bodyPr/>
          <a:lstStyle/>
          <a:p>
            <a:r>
              <a:rPr lang="en-US" sz="4800" dirty="0" smtClean="0"/>
              <a:t>We will give you </a:t>
            </a:r>
            <a:br>
              <a:rPr lang="en-US" sz="4800" dirty="0" smtClean="0"/>
            </a:br>
            <a:r>
              <a:rPr lang="en-US" sz="4800" dirty="0" smtClean="0"/>
              <a:t>some guidelines here </a:t>
            </a:r>
            <a:br>
              <a:rPr lang="en-US" sz="4800" dirty="0" smtClean="0"/>
            </a:br>
            <a:r>
              <a:rPr lang="en-US" sz="4800" dirty="0" smtClean="0"/>
              <a:t>to create a path to </a:t>
            </a:r>
            <a:br>
              <a:rPr lang="en-US" sz="4800" dirty="0" smtClean="0"/>
            </a:br>
            <a:r>
              <a:rPr lang="en-US" sz="4800" dirty="0" smtClean="0"/>
              <a:t>sound budgeting.</a:t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0836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8830" y="97726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CC"/>
                </a:solidFill>
                <a:latin typeface="Comic Sans MS" pitchFamily="66" charset="0"/>
              </a:rPr>
              <a:t>Identify your expenses as:</a:t>
            </a:r>
          </a:p>
          <a:p>
            <a:pPr>
              <a:lnSpc>
                <a:spcPct val="90000"/>
              </a:lnSpc>
            </a:pPr>
            <a:endParaRPr lang="en-US" sz="900" dirty="0">
              <a:solidFill>
                <a:srgbClr val="FFFFCC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FIXED:</a:t>
            </a:r>
            <a:r>
              <a:rPr lang="en-US" sz="2500" dirty="0">
                <a:solidFill>
                  <a:srgbClr val="FFFFCC"/>
                </a:solidFill>
                <a:latin typeface="Comic Sans MS" pitchFamily="66" charset="0"/>
              </a:rPr>
              <a:t>  Rent, mortgage, child/spousal support, childcare, Chapter 13 payment</a:t>
            </a:r>
            <a:r>
              <a:rPr lang="en-US" sz="25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500" dirty="0">
              <a:solidFill>
                <a:srgbClr val="FFFFCC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FLEXIBLE:</a:t>
            </a:r>
            <a:r>
              <a:rPr lang="en-US" sz="2500" dirty="0">
                <a:solidFill>
                  <a:srgbClr val="FFFFCC"/>
                </a:solidFill>
                <a:latin typeface="Comic Sans MS" pitchFamily="66" charset="0"/>
              </a:rPr>
              <a:t>  Food, utilities, gas &amp; oil for car, clothing, medical expenses, </a:t>
            </a:r>
            <a:r>
              <a:rPr lang="en-US" sz="2500" dirty="0" smtClean="0">
                <a:solidFill>
                  <a:srgbClr val="FFFFCC"/>
                </a:solidFill>
                <a:latin typeface="Comic Sans MS" pitchFamily="66" charset="0"/>
              </a:rPr>
              <a:t>personal </a:t>
            </a:r>
            <a:r>
              <a:rPr lang="en-US" sz="2500" dirty="0">
                <a:solidFill>
                  <a:srgbClr val="FFFFCC"/>
                </a:solidFill>
                <a:latin typeface="Comic Sans MS" pitchFamily="66" charset="0"/>
              </a:rPr>
              <a:t>grooming, recreation, cleaning supplies, tobacco</a:t>
            </a:r>
            <a:r>
              <a:rPr lang="en-US" sz="2500" dirty="0" smtClean="0">
                <a:solidFill>
                  <a:srgbClr val="FFFFCC"/>
                </a:solidFill>
                <a:latin typeface="Comic Sans MS" pitchFamily="66" charset="0"/>
              </a:rPr>
              <a:t>. 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(You have the most control over this category.)</a:t>
            </a:r>
          </a:p>
          <a:p>
            <a:pPr lvl="1">
              <a:lnSpc>
                <a:spcPct val="90000"/>
              </a:lnSpc>
            </a:pPr>
            <a:endParaRPr lang="en-US" sz="2500" dirty="0">
              <a:solidFill>
                <a:srgbClr val="FFFFCC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PERIODIC:</a:t>
            </a:r>
            <a:r>
              <a:rPr lang="en-US" sz="2500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2500" dirty="0">
                <a:solidFill>
                  <a:srgbClr val="FFFFCC"/>
                </a:solidFill>
                <a:latin typeface="Comic Sans MS" pitchFamily="66" charset="0"/>
              </a:rPr>
              <a:t> Real estate taxes, </a:t>
            </a:r>
            <a:r>
              <a:rPr lang="en-US" sz="2500" dirty="0" smtClean="0">
                <a:solidFill>
                  <a:srgbClr val="FFFFCC"/>
                </a:solidFill>
                <a:latin typeface="Comic Sans MS" pitchFamily="66" charset="0"/>
              </a:rPr>
              <a:t>insurances, water bill, trash bill, school </a:t>
            </a:r>
            <a:r>
              <a:rPr lang="en-US" sz="2500" dirty="0">
                <a:solidFill>
                  <a:srgbClr val="FFFFCC"/>
                </a:solidFill>
                <a:latin typeface="Comic Sans MS" pitchFamily="66" charset="0"/>
              </a:rPr>
              <a:t>expenses, gifts, license tags</a:t>
            </a:r>
            <a:r>
              <a:rPr lang="en-US" sz="25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500" dirty="0">
              <a:solidFill>
                <a:srgbClr val="FFFFCC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UNEXPECTED:</a:t>
            </a:r>
            <a:r>
              <a:rPr lang="en-US" sz="3200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500" dirty="0">
                <a:solidFill>
                  <a:srgbClr val="FFFFCC"/>
                </a:solidFill>
                <a:latin typeface="Comic Sans MS" pitchFamily="66" charset="0"/>
              </a:rPr>
              <a:t>Car repairs, medical emergencies, home/appliance  maintenance.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73" y="-152400"/>
            <a:ext cx="8991600" cy="15234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dirty="0" smtClean="0"/>
              <a:t>Step 3 – Categorize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8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325" y="381000"/>
            <a:ext cx="8178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CC00"/>
                </a:solidFill>
                <a:latin typeface="Comic Sans MS" pitchFamily="66" charset="0"/>
              </a:rPr>
              <a:t>MONTHLY EXPENSES </a:t>
            </a:r>
            <a:r>
              <a:rPr lang="en-US" sz="3200" b="1" dirty="0">
                <a:solidFill>
                  <a:srgbClr val="FFCC00"/>
                </a:solidFill>
                <a:latin typeface="Comic Sans MS" pitchFamily="66" charset="0"/>
              </a:rPr>
              <a:t>WORKSHEET</a:t>
            </a:r>
            <a:r>
              <a:rPr lang="en-US" sz="3200" b="1" dirty="0">
                <a:solidFill>
                  <a:srgbClr val="FFCC00"/>
                </a:solidFill>
              </a:rPr>
              <a:t> 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776" y="1219200"/>
            <a:ext cx="759534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Fill out worksheet on HANDOUT pages 8-9.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endParaRPr lang="en-US" sz="2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Only include payments you make from your take-home pay.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endParaRPr lang="en-US" sz="2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Only list mortgage payments on Line 1 if you pay directly to the mortgage company.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endParaRPr lang="en-US" sz="2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Only list Chapter 13 payment on Line 3 if you send money directly to the lockbox.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endParaRPr lang="en-US" sz="2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Total each sub-category and </a:t>
            </a: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write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	</a:t>
            </a: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your total expenses at the </a:t>
            </a:r>
            <a:endParaRPr lang="en-US" sz="24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	</a:t>
            </a:r>
            <a:r>
              <a:rPr lang="en-US" sz="2400" dirty="0" smtClean="0">
                <a:solidFill>
                  <a:srgbClr val="FFFFCC"/>
                </a:solidFill>
                <a:latin typeface="Comic Sans MS" pitchFamily="66" charset="0"/>
              </a:rPr>
              <a:t> bottom </a:t>
            </a:r>
            <a:r>
              <a:rPr lang="en-US" sz="2400" dirty="0">
                <a:solidFill>
                  <a:srgbClr val="FFFFCC"/>
                </a:solidFill>
                <a:latin typeface="Comic Sans MS" pitchFamily="66" charset="0"/>
              </a:rPr>
              <a:t>of the page.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32616"/>
            <a:ext cx="252152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10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59816"/>
            <a:ext cx="8763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Now let’s see where you stand</a:t>
            </a: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8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Enter your total monthly net income on line 1 on handout page 12.</a:t>
            </a:r>
          </a:p>
          <a:p>
            <a:pPr marL="240030" indent="-171450">
              <a:lnSpc>
                <a:spcPct val="80000"/>
              </a:lnSpc>
              <a:buFont typeface="Wingdings" pitchFamily="2" charset="2"/>
              <a:buChar char="v"/>
            </a:pPr>
            <a:endParaRPr lang="en-US" sz="8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Enter </a:t>
            </a: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your total monthly expenses on </a:t>
            </a: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line 2 on handout page 12.</a:t>
            </a:r>
          </a:p>
          <a:p>
            <a:pPr marL="240030" indent="-171450">
              <a:lnSpc>
                <a:spcPct val="80000"/>
              </a:lnSpc>
              <a:buFont typeface="Wingdings" pitchFamily="2" charset="2"/>
              <a:buChar char="v"/>
            </a:pPr>
            <a:endParaRPr lang="en-US" sz="8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Do the math</a:t>
            </a: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.    </a:t>
            </a:r>
            <a:endParaRPr lang="en-US" sz="2800" b="1" i="1" dirty="0">
              <a:solidFill>
                <a:srgbClr val="FFCC00"/>
              </a:solidFill>
              <a:latin typeface="Comic Sans MS" pitchFamily="66" charset="0"/>
            </a:endParaRPr>
          </a:p>
          <a:p>
            <a:pPr marL="240030" indent="-171450">
              <a:lnSpc>
                <a:spcPct val="80000"/>
              </a:lnSpc>
              <a:buFont typeface="Wingdings" pitchFamily="2" charset="2"/>
              <a:buChar char="v"/>
            </a:pPr>
            <a:endParaRPr lang="en-US" sz="800" dirty="0">
              <a:solidFill>
                <a:srgbClr val="FFFF99"/>
              </a:solidFill>
              <a:latin typeface="Comic Sans MS" pitchFamily="66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Do not be discouraged if your expenses exceed your income.  The first step of any journey is recognizing where you are so you can begin to make a plan to get to where you want to be.</a:t>
            </a:r>
          </a:p>
        </p:txBody>
      </p:sp>
      <p:pic>
        <p:nvPicPr>
          <p:cNvPr id="8196" name="Picture 4" descr="(drum roll please....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90967"/>
            <a:ext cx="1828800" cy="9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7060" y="197346"/>
            <a:ext cx="8991600" cy="152349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dirty="0" smtClean="0"/>
              <a:t>Step 4 – Subtracting Expenses </a:t>
            </a:r>
            <a:r>
              <a:rPr lang="en-US" dirty="0"/>
              <a:t>F</a:t>
            </a:r>
            <a:r>
              <a:rPr lang="en-US" dirty="0" smtClean="0"/>
              <a:t>rom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605" y="123729"/>
            <a:ext cx="6008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PAYING YOUR EXPENSES</a:t>
            </a:r>
            <a:endParaRPr lang="en-US" sz="3600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6868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Once you have established your monthly income and expenses, determine how much of each paycheck needs to go into each category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Have some method to organize the money you will use to pay bills.</a:t>
            </a:r>
          </a:p>
          <a:p>
            <a:pPr>
              <a:lnSpc>
                <a:spcPct val="90000"/>
              </a:lnSpc>
              <a:defRPr/>
            </a:pPr>
            <a:endParaRPr lang="en-US" sz="14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Use the method that works best for you.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1097280" lvl="2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Use the envelope method for cash and divide up money for your expenses</a:t>
            </a: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FFFFCC"/>
              </a:solidFill>
              <a:latin typeface="Comic Sans MS" pitchFamily="66" charset="0"/>
            </a:endParaRPr>
          </a:p>
          <a:p>
            <a:pPr marL="1097280" lvl="2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FFFFCC"/>
                </a:solidFill>
                <a:latin typeface="Comic Sans MS" pitchFamily="66" charset="0"/>
              </a:rPr>
              <a:t>Have two checking accounts:  deposit your money into one account and transfer just the money needed to pay your expenses for the current month or pay period to a separate checking account.  </a:t>
            </a:r>
            <a:endParaRPr lang="en-US" sz="20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marL="1097280" lvl="2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FFFFCC"/>
              </a:solidFill>
              <a:latin typeface="Comic Sans MS" pitchFamily="66" charset="0"/>
            </a:endParaRPr>
          </a:p>
          <a:p>
            <a:pPr marL="1097280" lvl="2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Look at the bill due dates and arrange bill paying times around them. (Paying on time helps your credit score.)</a:t>
            </a:r>
            <a:endParaRPr lang="en-US" sz="2000" dirty="0">
              <a:solidFill>
                <a:srgbClr val="FFFF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1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446663"/>
            <a:ext cx="8077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You must find room in your budget for these predictable expenses but focus on them to determine if you can reduce them in any way</a:t>
            </a: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 marL="1371600" lvl="2" indent="-4572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For example, can you get insurance at a better rate?</a:t>
            </a:r>
          </a:p>
          <a:p>
            <a:pPr lvl="2"/>
            <a:endParaRPr lang="en-US" sz="20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Analyze periodic expenses to decide how much should be committed each paycheck to cover these</a:t>
            </a: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 marL="1371600" lvl="2" indent="-4572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Examples, water bill, trash bill, insurance, heating oil, car maintenance, tires.</a:t>
            </a:r>
            <a:endParaRPr lang="en-US" sz="20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523494"/>
          </a:xfrm>
        </p:spPr>
        <p:txBody>
          <a:bodyPr/>
          <a:lstStyle/>
          <a:p>
            <a:pPr algn="ctr"/>
            <a:r>
              <a:rPr lang="en-US" dirty="0" smtClean="0"/>
              <a:t>Step 5 – Analyze and Trim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18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STEP 5</a:t>
            </a:r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 – (</a:t>
            </a:r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CON’T.) </a:t>
            </a:r>
            <a:endParaRPr lang="en-US" sz="3600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476" y="1364776"/>
            <a:ext cx="80772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FFFF99"/>
                </a:solidFill>
                <a:latin typeface="Comic Sans MS" pitchFamily="66" charset="0"/>
              </a:rPr>
              <a:t>Focus on flexible expenses next</a:t>
            </a: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</a:rPr>
              <a:t>Items like: phone, utilities, clothing, cable, etc.</a:t>
            </a:r>
            <a:endParaRPr lang="en-US" sz="20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These are the areas where you have the most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control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and can begin to make adjustments.  Reduce expenses where possible.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Some flexible expenses can be changed into fixed expenses such as signing up for the budget plan with utility companies. </a:t>
            </a:r>
          </a:p>
        </p:txBody>
      </p:sp>
    </p:spTree>
    <p:extLst>
      <p:ext uri="{BB962C8B-B14F-4D97-AF65-F5344CB8AC3E}">
        <p14:creationId xmlns:p14="http://schemas.microsoft.com/office/powerpoint/2010/main" val="137861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1845"/>
            <a:ext cx="9144000" cy="1523494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eally </a:t>
            </a:r>
            <a:r>
              <a:rPr lang="en-US" dirty="0"/>
              <a:t>A</a:t>
            </a:r>
            <a:r>
              <a:rPr lang="en-US" dirty="0" smtClean="0"/>
              <a:t>nalyze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990600"/>
            <a:ext cx="9144000" cy="1384994"/>
          </a:xfrm>
        </p:spPr>
        <p:txBody>
          <a:bodyPr/>
          <a:lstStyle/>
          <a:p>
            <a:pPr algn="ctr"/>
            <a:r>
              <a:rPr lang="en-US" sz="6600" dirty="0" smtClean="0"/>
              <a:t>Wants verses Needs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52400" y="245108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Bare Essentials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Food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Clothing</a:t>
            </a:r>
          </a:p>
          <a:p>
            <a:r>
              <a:rPr lang="en-US" dirty="0">
                <a:solidFill>
                  <a:schemeClr val="bg1"/>
                </a:solidFill>
              </a:rPr>
              <a:t>Shelter</a:t>
            </a:r>
          </a:p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Near Essentials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Reliable </a:t>
            </a:r>
            <a:r>
              <a:rPr lang="en-US" dirty="0">
                <a:solidFill>
                  <a:schemeClr val="bg1"/>
                </a:solidFill>
              </a:rPr>
              <a:t>transportation</a:t>
            </a:r>
          </a:p>
          <a:p>
            <a:r>
              <a:rPr lang="en-US" dirty="0">
                <a:solidFill>
                  <a:schemeClr val="bg1"/>
                </a:solidFill>
              </a:rPr>
              <a:t>Insurance coverage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Utilities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Telephone</a:t>
            </a:r>
          </a:p>
          <a:p>
            <a:r>
              <a:rPr lang="en-US" dirty="0">
                <a:solidFill>
                  <a:schemeClr val="bg1"/>
                </a:solidFill>
              </a:rPr>
              <a:t>Personal care expenses</a:t>
            </a:r>
          </a:p>
          <a:p>
            <a:r>
              <a:rPr lang="en-US" dirty="0">
                <a:solidFill>
                  <a:schemeClr val="bg1"/>
                </a:solidFill>
              </a:rPr>
              <a:t>Child care expenses</a:t>
            </a:r>
          </a:p>
        </p:txBody>
      </p:sp>
      <p:pic>
        <p:nvPicPr>
          <p:cNvPr id="2052" name="Picture 4" descr="http://t0.gstatic.com/images?q=tbn:ANd9GcQReXK0To-lMufgpUwvgcaOV5DxeAcjVIk3QQBe50radKMEH8pa8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23131"/>
            <a:ext cx="1128259" cy="7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80" y="3093577"/>
            <a:ext cx="13049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848" y="3962400"/>
            <a:ext cx="1981663" cy="72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07325"/>
            <a:ext cx="4114800" cy="34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 descr="data:image/jpeg;base64,/9j/4AAQSkZJRgABAQAAAQABAAD/2wCEAAkGBxQTEhQSEhMVFhQXGBcVFxcXFxYVIRsXFxwdGhsXFxgeHCggGBwmHBoYITEjJikrLi8uHCAzODMtNygtLisBCgoKDg0OGBAQGywkHyU3Lyw3LTcsNzUyMDcsLDQsLCwvLywsNjIsKy0sLC0vLCwsNywvLC8tLDcsLSw0LCwuLP/AABEIAMcA/gMBIgACEQEDEQH/xAAcAAEAAgIDAQAAAAAAAAAAAAAABQYEBwIDCAH/xABOEAACAQIEAwUFBAUHBw0BAAABAgMAEQQSITEFBkEHEyJRYRQycYGRI0JSUxVicpLRgpShsdLT8BczQ2NzweEWJDQ1VHSDoqOywsPxJf/EABkBAQEAAwEAAAAAAAAAAAAAAAABAgMEBf/EACsRAQACAQMCBQQCAwEAAAAAAAABAhEDEiExQQQTUXGhFGGR8CLBQoHRMv/aAAwDAQACEQMRAD8A3jSlKBSlKBSlKBSlKBSlKBSlKBSlKBSlKBSlKBSlKBSlKBSlKBSlKBSlKBSlKBSlKBSlKBSlKBSlcXcAEkgAakk2AHqaDlSqvxnnvCQD385Pu2IAP7LH3x+xmPpWv+KdrM0hKYZSDt9muoJ/XdWItvrCvSg3RXQuMjLZBIhb8OZb/S960BjMXxCcky2RW/PkJ0FrkI7NGeh8KLUc791ZnxcbMhDKiR6adDpl+YA9KD0vXVicSsal3YKo3J9dAPiTYAdar3I/GRNAg70y3QOkjWzMjdHt99TdSetvO9Uvtn480K5xqYnWOFSLgTyIWM7KdHyRXC3BszXoLxi+cMPGuZjlW1wzlYwQeoLGx+tR57SMF+dB/OYP7deVZcW7uZHZncm7MxLFj5knUmpGGS4uKD0z/lIwf52H/nMH9qn+UjB/nYf+cwf2q83o1d6PVwmXon/KRg/zsP8AzmD+1XE9pGD/ADsP/OYf7Vefkf1rtD+tMDfh7SMJ0mw9/wDvMP8AaqVg5uw5GZmKJp9oReMX2zSi6L8zXnEP613YHFPE4liYo+2Zeo/Cw2dfNTcHyphXqZTfUbVxlkCgsxCqASSTYADck9BVR7OOK97CFFghRZEUG4Q3KSxL+okikC/n0AAqt9snMmX/AJopBRVWSZfxu9xBA2vukhpGH4Y7dag7OMdrRMph4dhTiLf6V3ESEfiF/u/rMVB6X6sP2gcSWzScPhmTcjC4hJHA/YuxY/CtT5ZBGJCGKFjd7aF9L3I0B1Fhp5DakOKZTdSQfQ1Rvrl/tIwGKPd973E2xhxA7pgfLXwk+gN6twNeaZOKnEWixEK4nwk+LKGVRYXEpZWXUgWB1JAsb1l8F49icIxXAYtly74PGgkD0VjYp0sCE+JqD0ZSta8vdrsDsIeIRtg5vNrtG3qJANB6nT9Y1seGZXUOjBlYAhlIIIOxBGhFBzpSlApSlApSlArhNMqKWdgqgXLMQAAOpJ0AqJ5j5iiwiZnIzWuFvb5segv6EnoDWleaOeJ8W3gbJGDo50A31jW+jW+9fNrow92g2PzT2mYfDXVPE2wuDqemWPRm/lFAd1JrW3E+aMbjTmJ7uO+hkO3kQoAA9CAjC2paqgcfHESyjO/V31Ou9vKpHBy4d4xNisS7E3th4F8eh++7eFAbX22O96DuKYZW+0L4mVz7oucx8iALyHTqCfWvvGOYJ8MREIPZiVDhcuVshuATfxDY6GxFtqyuGY2eQmLh0EeGU2VnXxyEE/6SdrtbXYX9KxsXy8keZsTiFachyFRu9OZVYjvXPu+IBbWJ9RqQFZxHEp5SSSxv5k10eyO25qUCjp/j57VI8M4JPiDaKNiPMaD94/7rUEx2U8cbDyCJmuFPeKP1Gssqj4Eq48vH5mpDt6lvHGQbgzufjZbD+io7H8rzcP7vENZrMMyjTwtoRfrcEqT6187U2zYLBm+YGV7N+IdG9Lix+dBqmu/Cz5T6df41JYfBYYpmkxKq5scixyvYeRbQZvhp612wcPwhaQHE+FVBVu7YZm1uAC1+g+vpQcUasv2i+pjiJ8+6j/hUNg8UB4Svw1P0qcwywlbtIFazHLkkbUWyqCDbUXNzYC1jveqjiWBt4IxbW6oiny3AvbWuxWr7i1hXL3cgkve/gkS1tveOtx9LV1LKPwj6n+NUZCtXMGuuF1JAIABIudTYee9Z5ih7sMst5DvH3bi2+uctY7DpQbP7OuJJh8FHiJTaOODHO3wXFMfmeg+Na0xMkmNxuWTfM8+I1Ng7WzrmF7BF7uEHoQfOprGYnu+DYV76B5zl/GRiZSin0Egjc+iGs3kDlRTgGxU0LSvMxKFSQwUEqDmGq5mLMx2Kgb7Vj7qwcZwsobxqYjsHjOUWPQ2OvTfWojGcvzRrmADL+ruB+z1+V6muJ4eNX9lilsqa/auWzOdCAwW1hYgaAWsetZ+GwuUCNy8bW2f3SQNcpGm99b6aaaGtFtbbaY7Nc6nOJhRsNnzXS+dddNx0v8daycTxMuhjlUGwsrWGZDfZSfcubljYs3U+V5xPC8OyDvIMrWBz3NwSL++DdT6aDeqhxLl9lN4znBvod/rsf6K3VvFmcTE9ET7YcuR7On4WFx8R5H1FSnKPOM3C5Q0TO+EY/aYdje3m0d/db+u1jfQjAXhDFGOYiUGywlGLPqB4Lak6k7WsDrUZxCF4rrIpU6mx9CQbEaGxBGnUEdKyV65wGMSaNJY2DRyKrow6qwuD9DXfVL7IVZeGpG1/s5cREL+STOAPlt8qulQKUpQKUpQeee1jFsMU7vmZTI6KDooKWA0vrcafyT5CteS4p5D1P+6t5drnLolilIXxIVnU7eHXvB8vtXP7Q861JDhQunXy6/Ty9aCPw/Dr6tVo4ZisPCIycMsjqWz528LXFhYG431tl3G9RbOAbbH8I8TfTZfncVn4HhrObk5B+838B8KDJ4jzDNKAtxGmwWMZL3Nzf77X0uCQDYaaV94ZyzPP93Kp6vp9F6/Op7hOBhi1Cgt5nU/Wp+PiAtpQdHBuSoI7NL9o3rt8htVuw7ogsgAHpVdHEPWvv6Q9aokOZoRPCyHqCP4VqjniMrw3AKdxNMD8c7VsV8fcWvVG7T/+h4P/AG8v/uNBEdlHD4JpJhPFG58NjIMwVQHZyF6myj6dNau3OnL2BjwkzxQwmyEZlhMLK+VipXXXVdf9961hyXzB7JKTY5iyFWBAyspI1vpbxa/DqDVh5u51klRkmMjsVdUvJEyi+hNkJtv5C9abbsuHVnW32isT1jHp0j7+ueyU7PuWY24cMXLh8NIrSFbyFy+YuI1RQEYasVAA3JrI545biTh/tcWHw8aiRVzRF818/dsjKY1sQwYEHYj0rD5C50SLhjYOSAsBI1mV4BuQ+qy+HfT16WIJHXzrznE3DEwMEDIpkz52lge5zmViFjY7u3kAAbDpWe3nL0/NnbtxH4Wfg3D+GRcPw02IwsTs6RZmdQSXdAxJZjtcm3SobtI4VhI5MIMPEsYkYhsgygqStrjYMLtTlrnaE4SBTA5eJY4GAnhUERWuwV3U6jW9tDcXsKhud+ZxO8CpGy9yS93aMkk5SB9mSuy669dhbXXSmrGtaZn+PaPxjtxjnnu0f4V457/P39vZc+NPgoZpo4eF4aSPD27wsWztoGYrvZVBALNe5PlrVV59w8EeMX2VBHFJh45gouLF8/S/h0VdPO9SGK5hgmYTPhiS6gtaeFAwsDZgzqWsLdPTcWFb5m4v7TijJkyZUEQXMraJmO6+HdiNCRYCug5Tz8LfFcO4Xhk3lxMyk+S97iCzfyVBb5Vsni+OXDRyLHCY1w0QEMnuqLKoUbagC5Fr3yMPjB9m06Jg8I7m1kxOXwlznbFMoCqASzG5FgCdTUF2i8TdI0wntBmvZy+3gIUqNyTeynU7lxoLCtd7TWMrOIrMyp0UpZnnJW6kNZiQSSQAEtqSLg76AXNZfDOLSR6K11O6vYqf2r6D41GYlgqoikncsQ91JvpZQdLAbmxN7WGW554GQoDKUJUXjBK5lzurWBNwLhbsN9r261xOVc141FfKGaOx0PvIT1NgbpqSdCbV2Yp/dcrZbm8sfjX00A8OptqL2A9apGHJYqosCxCi5sLk2Fydhc71JYKSWSdIYz17qyMSpBJBAv0Yn+mnXovWeGw8NhGnwsbNFnSxuMtxuTmtqb21uNid61rxWBRxDKC0kcAVypJayoA4hBOpzSMqDfWS1bmx2Ii4fhWlZHHcxlQwvZyuqglTlXO7WGbqxHWx1p2V8LbF41ZJTmZ5Gxcp80hfMPlJiWBt/qDXbWMQ6m8OUOFthsHBA9u8VAZSDe8rkvIb9buzGpilKyClKUClKUERzJhs0WfTwam+2Q+9f9UeFj55bV5v5r4e2GmaEFlRWIA2uG8Skncm2ja+8DXqZ1BBBFwdCPStJ9qfA/Dn6oe6Yn8JN42J62Zlv5tMR0oNcYKQLsAKloMd61WEltXemJqotsXEfWsmPiXrVOGMrmMd60FzHEvWvv6S9ap36Q9a+/pD1oLeeJetYHaI18BgT5zSH6k1XjxD1qa50e/DOGnzkf8ArNFQvIHLUOMabv3ZAmQC1t3zfX3asnMfZ7hIMPLJHM7OiM4FgPdF/M3qB7OeKQxGeOZZCHMT3RGcqsecMcoBv74GthruNKtHMfMGEGGm7tZiXieMZonQAyABTmIsdG1uRa43rRbdmcZZx2QfJHKmDxGFM0/fs4LX7tlVVUGwv4CbnU3Jrt545NwuGwxlgE6upX33V1IZspGijxD46WII8nI3GYlwyxs8oeNmJCxyOFDEEOMoPqNbbVw534vA2GMSPKXZlIVo5EFgcxfxgdD6nWvV2aHk5zGcfLxfN8V9Ttxbbn0jGM/8WDhXZvgvYYcSy4uSV4opGCssa/aBSbHumIVQ2+u1V/nPliHDLhpIRKgldoyJGEgsoQh0cIl/eIIt93ernylzthRh4PtJQ0WHhgkURTOAY1y6lUZRrci2pFrnoKz2q844fFHCpEzMYpHd7o6Wvl8NnAN9D0rytGb9LT3nt2/e72r7cfxhZMJ2e8PZQQ0/peRdbaXNorCqFzRw+LD4ru4C5TIG8ZBIJzArcAXHhvt1q88O5miSMqrThWGdQuHl2Ive5jNhtqprXvMuLR8TeO+UJlN1Ka2Zj4WsR7w3Arr8u1bas2tWYzG3HXHOc/DzdDXvfy42WicTuzHGeMY+W0ORZY14bC8qK6LDimKuAQf+dNYC43JsB6mtb8QxrSzGV7Mxa+o0Nje2X8JN9PWrLDiMvB8ENbMZlNiBce0Sm1zp0+tqixwMyIZIblVOUrJZSCBmtfY6a3NhXJqTWZ2y67zHSUHiZczM5ABYlrKAoFzeyqNh5Cu/HoUCxCRWUAOchYjOw1zC+Uuo0uBe2h2sMvCYBe8KT3TwkjMQniBBsSQRYrnttc5RcXqPlXU2uRc2LbkX3Pr51qnTnnby1zSescu7BgBXe7XAsuRlFmuPfB1K2vte+3qLz2V8GDSe1SNYC6INryOCBY+YGc2t+E1RA+cRx5UGXN4gtmbMbku27W2HkNK3pwnDHA4IBlQKiZ5LsdyLyB7KbKqgLfXYXAF6ulXnPounXnLX/a9xYyPBgoJTIJMkjDMSL3yRqwOzZg7G2Ue7dRYGr52OcFEWGbE2/wA8QkRN/wDo8N1Q26Z27yQ+ecb1pzhccvEsc8igh8RJ3ce5yBxlzXv/AKKBWPxC16dwOEWKNIoxlSNVRR5KosB9BXU3u+lKUClKUClKUCqxztw1ZIyWvldTFIRuBrlYeou9vNynlVnrox2GEkbITa40ItdSNQwvpcGxHwoPJHH8E0MzKws12DW2zqcrW8xfW/W9Ruatj9p/CDcShbE6MBfSSIZSt+vgGT1MTGtb1Ucs5pnNcaUHLOaZzXGvqKSbAEnyAvQfc5q480/9U8L/AG2/rNVyHhTHVyFHlufh5f42qz83JbhnDVF7CRxr896Ct8ncvPi3YRuysCFGTclrnU3Fhp86snM/Z5iMNCzSzuy2YjUspZLkg3IIOhN7VEdmfNCcPxfeyAmNg0bgbgEqwYC4zWKWt5Md9jbu0PnzBTYU4XAlyHYF2LShUQNmyojnQkgCyiwBIqKpfLnABJC0ondDlzsFJXwBmUagG5zKd7AXXzNnH+A5cOs/fu5KhwrEt4WKqdbCxuy7XGh10F8nlzEwjD2kyFu7KAGURlWDu2oLrdbONdf6CKyOZ8RhfY1WEqJe7VHtKJMzZoybKHaw8DG9gPqBWE2xMRhnFcxM5YXCuWpO7R0bFrnVX+zhktqLixG+h3qP45y/JG8V+9vK2S80bp4tBufe3Fb65J5swS4DCK2Mw6MsEKMrzRoQyIqsCrMCNQap3bPzJhpGwHczxTGOVpH7p1kAXwblSQDodN65tPWva+2YWcYdGE7MhlA/SE2mngU2uvRRm6f0VROZeDnCYkxd73oK51fUXBDDW/W4Iq64zHqzjJisM6SeEO80ETQr5MM5YDdrrcm5v5VT+eMQrYtckyzWjsXXKbt4ydVZlvrfQ9ehuB2Naw42W3BMBpe7TD/1p6iOCykowMhAOliSQR+H0HpV25U5fjxvCsHFJIYwseIlVhb3lnlABuNrE3+FVThuBYxl1wzPGNGkVTobA2LbE2I031rG1cnE9XUuOysA1iouAJLuuu9juu1Zc2DhZEZXEbNfwkl10/XGoB03v18jUUIlaRQreA9D/jUVnzRKo8PhPpsfiDoa0+VjmrX5eOapjkbhQONQylQkX2jEstiRqihr2JJs3qqtVo7Z+N9zhVwqFlkxBswuf80li3nucq/DNVI4HjgiKcocGxZblMxGbQMAcgOYjY/UA1gcwcZfiXEDKiHdIcPHe+t7KL9buSx9L+VbqZxyziOOWzOwzl7KHxbD3QYY/wBo2aZvqI4//DbzrblRfLHBxhMLDhlN+7QAt+JjqzfNiT86lKyUpSlApSlApSlApSlBr/tF4JnV8ouZAHX0lQAAAnQZtFA/1khrzrjYcjkDbdfgdv4fKvXXHcF3sLKB4h4ltvcA7eRIJF/WvOXPPBvt7rYBryA62s18wHwcNYfhIoKXXbBhmf3VJHnsPrtUtBw+NdSMx822+Q6/+assEn5aa3HkdBuRr5j4URH4fhA++bn8K6fU7/1VKYTBsQe6jJAFyVFxbzLW1HS9mrIk4a6x94wGXw9QbZtV0HhG49RcA6kVnJMxjjEepF7r3giKykkiW5db+HKoIJIsdNQSVExQ5mAzBb6XJKgD9ZtWsPT6GpLnWPLw/h6+Uj7Ajz2BAP1ArF4viFaUkEEnKCRoGcABm182ubbi+1ZPN0mbhvDmvfNI7X11vc311NUVvkjljEYyR2w0kUbRZbtIWGr5gAAEa+gbparBzN2d8QSB5Zp8M6xK0mVc6sQBdiLwqCbDqennXV2SO4kxGRst8gPW189mtuRuD6N8KvXPk8hwk/isO7ba2wD7m1rkFV89/Ss4pmIlurpZrlQOS+UsfisNnw88EcWZwqy3JJ0zEARPpp1PTavnO3J+PwuH7zETwSRhlBWK4IvexIaJNLnYX1INutTvZbimXC2DD3jYMWAuM3hYrqLllby8A2vevvajimbC6uvvahb2JYpZVLam2V2008R8r1v+m/hu+2fh5n1un5nl55zj5w1jguLSxKVjeyk5iLKddr6g9KxsROzsXY3Y7mwHpsNK6qVyO1Jx8enUKofRQoAyodF0F7rroLa9NKxGnLuXb3jck2A6eQ0rHrnDv9f6qDY+L4g8PBOHshIzGVDZmW6tLiLi6kaEC1jcHqDXdyf2nHCRCEwqyhmYESPCxzG5DOMwYbAeFdAB5muUPB2xXCeGQoMzFpmCZxGXyyYklEYqRmIvuOhqjcwcP7ibu8ksZyqWjlylkY7qWAAYaXBsNCNKDYfKXCMPio5JZnL4mSVvAhN41ILGV1GtmcnXXQepBr8OBkxDSrh/tAuYhrgDLc5TmawFwLi9U+Kdl0B08un/AAqW4TxvuupVsysGtmsyggMB5gM2hBGvmAREw5YuJ4o73y5vCFvrqNSB00+HSthdg/Lfe4hsW4+zw4snrO4/+EZ+rjyrWWKxXeMCLlUFlGtyT/Tc6CvU/Z9wD2LAQQN/nMueX/av4n+NibfACqqx0pSgUpSgUpSgUpSgUpSgVqPtS4JbMwHunvkNh7p0kXUaaAN6CP1rblQHOWA7yDOAC0fiseq/eU+hG/peg8+R5BY2Zife1y/K9iW+OlYzuL3G2oPWw1IuR5aj+VWdxHghXvO6Lv3N2fME0jbxROrE5nJTU6eEi2tRfdo0QfvlEgIXuvGzXGX7S9tRfxgXv0Gl7TCRXHLJGJL5UUl9RkW4OpULprb3UUb7KANq6YSZDkUgMcoVSQM5LZbAnwi11Pi899DXDFzrJlPiWXUSm65bk/Z5LNceGwN7bm29feKYl5LSyIoLKCgVRGCF2ICnexA38rjUUZ4js5xTBVnjc2YgALkzXIKqbNfwFbFx09RfxS/NenDeHbCzv8qiZsK0Xdy3JhaRskgynMsbFS+XTpdwGN7rv1qa5/dTw/BFGLLnksxXKTpuV6X/AMW2rKGEqLhcDiI5A4hJtfRlJB+I613Y2HESKF9my2N7qHv8Ddjf/hW2OCRxpMEkCASMFzuocKLnz2vcV2cQxIs0b4dVJLJfugniHkbAgjQ1rtqRE4c1/F0pbbPt+/lqTBwzxoU9lDEkkOVa4uLdDY2sCPn512YmCSVWD4XIfeQxofev7rXewSxOwvcL61ubk/ALJniyoCozlmiEpIJAsL66eQ9dK5c38NWMJHlQlvEGWJYiLG1jbXUdD6aV1eTx17Zx8r9Rz/5nGcZ49ceuWhpeDTXOWKS3S62PztXD9Dz/AJT/AEreXCpF7u3dxHu11GWJmJ1UaE3uX89blRbxC+FxVBI4BjjUrvkyagnYld9j9ayv4ea1m2enLDT8ZF7RXE8zMfj+mmv0PP8AlP8ASvv6LmW7NGwABJJG2lemsLHh2VSMPBYll1SMWChdgRc7/wBQrXnP0KMk7xoqL3JJCrlFwDc26aWrztLxNNSYiO/L09Tw19OMyr/EYi3BOG5WCsHkYXbJqJcRoG2B66kbb1R8VC4Y94GzHU5r3Prf73xrYLZf0Nw0MgcM0igZmQ3M2IsVYaA/tAra+l7VBS8PW7JHKuh1VyrKR1ZZUzQuL6Zj3Yvcb10NCr2r6FqUxeCKDM8Vl/GuZlPwZGZD8jWJEwZgqDViAPidANaC6dkHLXtePiLC8UB7+TyLLbIn7xU26gGvTdUjsk5fGFwKtYZ5rOT5p9z1sbs+u2c1d6BSlKBSlKBSlKBSlKBSlKBXx1BBB1B0Pwr7Sg0H2kcCSKYtIpIjzKCFVjlku0TeJl0ElwT/AKwaGwqmTRGKVop9LERlsysI7n39DlfS+gI0G4JFt89p/B1lg7w7AGOQ2vZH2f8AkNZh6gVoTGQLGoVTllBZZUC5FRlOUKHzEtYg3NgLaUM4fYJVTOkgMsXjylTlvJYKrqXsSpG9xqSSRplPGF3yPGhXKftXuApHd3Js58QtmLEBTuPPX6+VRHLC4RyWJjCFe7y+EFmNw5YZrk2tm2Olvs815BLFGyMmRzfLIBKCDm1OUKW1Ck+Q1taoz478/v72ccHgw+ZoyBIMzFTlFo0XMXDE6jRlKr5XGmol+cB//KwP7Uu/z39agpJM7MWAYk5tgLk2J0toNNvMb1ZedlUcOwIQkpnkylhlNulxc2+tVrlasdhUlYBWsbt91tQdfLTQV9kjktGJppCiHwq6y2HoMw//ACtRe3y/myfvN/Gvnt0v5r/vN/GpNKzOXPbw2la83mOfee3Tu3bhsUgGVUDNe+YGRGt1UlR4hpfXasaVvF42OmwYOSL62uVBG9abOPl/Nk/fb+NdEvFpF072T99v41vjVvEbc8LPhtK1ovMc9W544bklDca6BX+8pGthfYkfMjqQeQygksfFpplYbD1FaVXikrf6WT99v40PEJvzZP32/jVtr6lq7ZnhjTwejS++tefee/8Atv7C8UYLZUUi51yvubX0y7aA63ANqrnNU6HCYg3F+6cAAN5aa28+ulagbiM350n77fxrrkx8pBDSyEHQguxBHqL1w6fhdHSmJpHMcdZ/uXffW1Lxi0tl4R1Xg+AdrgIZWz3UZT384DEFTmF2AIGuuhFVtZJwhYNd8QwQqe8UlGzDJlyLGyvfQKzWy7LrUzNlPB+GI5UB3kBdr+ACeYl7ddNLHz+YhZZUEzSXFoECxqM0yZluVh7x2Q2uGIOpFiAGAre1O+ZokniiciMRqRKxXu3zjVomMa5n1AANmIvoxG2byDwNcdj0AQiPMzG/vCP7wYg3ay+HNe4Z4j1NQqLNFCEuWXEqo0ecN9n7qsAQjCxFlObQAi1b27HeXfZ8J3zDxzWIP6g+8P2jcg9VEflQX9VAFgLAaAV9pSgUpSgUpSgUpSgUpSgUpSgUpSg6cZhlkRo2F1YFT868/cyctMJpFAX2iOwZTYd4oFkkRj97KACDva41uD6Hqs85cuDEqJEUd6m2oXMvVQx0B8r6HY20ZQ87xRSK5DYSVyStgUkUjLuNBqCPXSsjD8CxTZsqrCjHVWc7DYZVLNp0v0Aua2fwzDYJswkxaxOhs8UimN1byKNv5gi4I1FSMeM4chyxJPinH3URv6iF0+F6EThrnh3JCk/aM8pPRbxj4aEsR/KFd/aLw4xYGBMmQQzBctrWSSNiDbyuAtz1+NbNTHYxtIMNDhV/E57xreYVdj6NUfxblp5lYyytO7DJIsllWSO9wi5R9kVbxKwvZtddqDzzX2r7xTs1dCSkwVegnRlPwDoGD/Gy/AVFHkab8/C/vT/3NVMKtWTwzCuudwWAdSodNSpzKx6jopGh6+VWD/kNN+fhf3p/7muyDk7EobpicOvwecfX7HWgq/EsM3ed417EKoLe8xVQpYi53Ivud6xCKuM3JWIY5mxOHY+Zec//AE11HkOb8/C/vT/3NBUGFdTLVz/5Azf9owo/lTf3NT3Bey7xBpmM43CRKyI2xs0rEG2+gC32zLvRURxtcvDeGQuPGqPNa9vDLJI6HbqrD4aedV/GMrsGVSvUqcpUafcIAO99+lqtnNXLGOkmaR1dcx0BidgANAAYVkUKAABt4QuldvLnIOIZg0iMwv1jkiGnUmZF09VR/hUHd2d8rvinj7wuUN1iDMxCRaGWRAT4RbKqkfeZTtavRMUYUBVAAAAAGgAGgAqucs4SPDJY3MjABntpYbKu5Ci531JJPwsccgOxB+FBypSlApSlApSlApSlApSlApSlAr4TX2lB1MW6aV0vhydzesulBGzcLRiC8aMRoCyq1h5C40rmmCAFgAB5DQfSs+lBg+yU9krOpQYXslfPYx5VnUoMH2MeVPYx5VnUoMH2MeVPYx5VnUoMH2P0r77JWbSgwvZKeyVm0oMH2SvowttqzaUHSmYevxrsDVypQKUpQKUpQKUpQKUpQKUpQKUpQKUpQKUpQKUpQKUpQKUpQKUpQKUpQKUpQKUpQKUpQKUpQKUpQKUpQKUpQKUpQKUpQ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96" y="4814281"/>
            <a:ext cx="1285439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83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7597775" cy="132959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Wants v. Needs</a:t>
            </a:r>
            <a:r>
              <a:rPr lang="en-US" dirty="0" smtClean="0">
                <a:solidFill>
                  <a:srgbClr val="FFCC00"/>
                </a:solidFill>
              </a:rPr>
              <a:t/>
            </a:r>
            <a:br>
              <a:rPr lang="en-US" dirty="0" smtClean="0">
                <a:solidFill>
                  <a:srgbClr val="FFCC00"/>
                </a:solidFill>
              </a:rPr>
            </a:b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071563"/>
            <a:ext cx="74009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2484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Overcoming Anxiety  by Paul J. Bucknell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98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88" y="1600200"/>
            <a:ext cx="79248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Check out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library books on money savings tips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and try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to put some of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the ideas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to work for you.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Make a list of low and no cost rewards to give yourself when you are successful with your plan each month.</a:t>
            </a: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  <a:cs typeface="Aharoni" pitchFamily="2" charset="-79"/>
              </a:rPr>
              <a:t>Read the, </a:t>
            </a:r>
            <a:r>
              <a:rPr lang="en-US" sz="2800" b="1" dirty="0">
                <a:solidFill>
                  <a:srgbClr val="FFFFCC"/>
                </a:solidFill>
                <a:latin typeface="Comic Sans MS" pitchFamily="66" charset="0"/>
                <a:cs typeface="Aharoni" pitchFamily="2" charset="-79"/>
              </a:rPr>
              <a:t>The millionaire Next Door, by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  <a:cs typeface="Aharoni" pitchFamily="2" charset="-79"/>
              </a:rPr>
              <a:t>Thomas J. Stanley, William D. Danko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  <a:cs typeface="Aharoni" pitchFamily="2" charset="-79"/>
              </a:rPr>
              <a:t>. </a:t>
            </a: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FFFFCC"/>
                </a:solidFill>
                <a:latin typeface="Comic Sans MS" pitchFamily="66" charset="0"/>
                <a:cs typeface="Aharoni" pitchFamily="2" charset="-79"/>
              </a:rPr>
              <a:t>(Yes, you too can be a millionaire.)</a:t>
            </a:r>
            <a:endParaRPr lang="en-US" sz="2000" dirty="0">
              <a:solidFill>
                <a:srgbClr val="FFFFCC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334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Trimming Expenses </a:t>
            </a:r>
            <a:r>
              <a:rPr lang="en-US" sz="3600" dirty="0">
                <a:solidFill>
                  <a:srgbClr val="FFFF99"/>
                </a:solidFill>
                <a:latin typeface="Comic Sans MS" pitchFamily="66" charset="0"/>
              </a:rPr>
              <a:t/>
            </a:r>
            <a:br>
              <a:rPr lang="en-US" sz="3600" dirty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FFFF99"/>
                </a:solidFill>
                <a:latin typeface="Comic Sans MS" pitchFamily="66" charset="0"/>
              </a:rPr>
              <a:t> TIPS THAT WORK</a:t>
            </a: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11266" name="Picture 2" descr="C:\Users\Desktop\AppData\Local\Microsoft\Windows\Temporary Internet Files\Content.IE5\CQ4O16LA\MC9004413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1683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50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358" y="10668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indent="-571500"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Start saving what you can now.  Even 20 dollars a week will add up over time. ($20.00 x 52 weeks = $1,040.00)</a:t>
            </a:r>
          </a:p>
          <a:p>
            <a:pPr marL="297180" indent="-571500">
              <a:buFont typeface="Wingdings" pitchFamily="2" charset="2"/>
              <a:buChar char="ü"/>
              <a:defRPr/>
            </a:pPr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  <a:p>
            <a:pPr marL="297180" indent="-571500"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As </a:t>
            </a: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soon as you receive your discharge, deposit 5% -10 % of each paycheck into a savings account until retirement.  This will put you on a different track and help </a:t>
            </a: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you gain </a:t>
            </a: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financial </a:t>
            </a: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security.</a:t>
            </a:r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9222" name="Picture 6" descr="C:\Users\patricia\AppData\Local\Microsoft\Windows\Temporary Internet Files\Content.IE5\X9OHK109\MC90044131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679358" cy="16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523494"/>
          </a:xfrm>
        </p:spPr>
        <p:txBody>
          <a:bodyPr/>
          <a:lstStyle/>
          <a:p>
            <a:pPr algn="ctr"/>
            <a:r>
              <a:rPr lang="en-US" dirty="0" smtClean="0"/>
              <a:t>Step 6 – Saving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524000"/>
            <a:ext cx="9144000" cy="4532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99"/>
                </a:solidFill>
                <a:latin typeface="Comic Sans MS" pitchFamily="66" charset="0"/>
              </a:rPr>
              <a:t>Budgets allow you to see what you have and what you spend. </a:t>
            </a:r>
          </a:p>
          <a:p>
            <a:pPr marL="68580" indent="0">
              <a:buNone/>
            </a:pPr>
            <a:r>
              <a:rPr lang="en-US" dirty="0" smtClean="0">
                <a:solidFill>
                  <a:srgbClr val="FFFF99"/>
                </a:solidFill>
                <a:latin typeface="Comic Sans MS" pitchFamily="66" charset="0"/>
              </a:rPr>
              <a:t>– It is your cash flow in action.</a:t>
            </a:r>
          </a:p>
          <a:p>
            <a:pPr marL="68580" indent="0">
              <a:buNone/>
            </a:pPr>
            <a:endParaRPr lang="en-US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99"/>
                </a:solidFill>
                <a:latin typeface="Comic Sans MS" pitchFamily="66" charset="0"/>
              </a:rPr>
              <a:t>Budgeting makes you proactive instead of reactive.</a:t>
            </a:r>
          </a:p>
          <a:p>
            <a:pPr marL="68580" indent="0">
              <a:buNone/>
            </a:pPr>
            <a:endParaRPr lang="en-US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99"/>
                </a:solidFill>
                <a:latin typeface="Comic Sans MS" pitchFamily="66" charset="0"/>
              </a:rPr>
              <a:t>Budgeting can create a non-confrontational way to talk about money.</a:t>
            </a:r>
          </a:p>
          <a:p>
            <a:pPr marL="68580" indent="0">
              <a:buNone/>
            </a:pPr>
            <a:endParaRPr lang="en-US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99"/>
                </a:solidFill>
                <a:latin typeface="Comic Sans MS" pitchFamily="66" charset="0"/>
              </a:rPr>
              <a:t>All successful businesses work from a budget.</a:t>
            </a:r>
          </a:p>
          <a:p>
            <a:pPr marL="68580" indent="0">
              <a:buNone/>
            </a:pPr>
            <a:endParaRPr lang="en-US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99"/>
                </a:solidFill>
                <a:latin typeface="Comic Sans MS" pitchFamily="66" charset="0"/>
              </a:rPr>
              <a:t>Budgeting is the first step in personal financial planning.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1" y="381000"/>
            <a:ext cx="8111162" cy="267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91178" y="152784"/>
            <a:ext cx="7043208" cy="1523494"/>
          </a:xfrm>
        </p:spPr>
        <p:txBody>
          <a:bodyPr/>
          <a:lstStyle/>
          <a:p>
            <a:r>
              <a:rPr lang="en-US" sz="6600" dirty="0" smtClean="0"/>
              <a:t>Benefits of Budgeting</a:t>
            </a:r>
            <a:br>
              <a:rPr lang="en-US" sz="6600" dirty="0" smtClean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60420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9753" y="2147156"/>
            <a:ext cx="8077200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Put small amounts of money away for a rainy day. </a:t>
            </a:r>
          </a:p>
          <a:p>
            <a:pPr>
              <a:lnSpc>
                <a:spcPct val="90000"/>
              </a:lnSpc>
            </a:pPr>
            <a:endParaRPr lang="en-US" sz="1400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Save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bonus income, overtime pay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, extra pay checks (twice a year for bi-weekly pay periods),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and at least part of any tax refunds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Collect loose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change and small bills.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Have a “NOTHING” week when you try not to spend any extra money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CC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buFont typeface="Courier New" pitchFamily="49" charset="0"/>
              <a:buChar char="o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44" name="Picture 4" descr="Moving animated picture of piggy bank with cas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18" y="200025"/>
            <a:ext cx="14382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3" y="200025"/>
            <a:ext cx="88211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3647" y="257681"/>
            <a:ext cx="9144000" cy="1523494"/>
          </a:xfrm>
        </p:spPr>
        <p:txBody>
          <a:bodyPr/>
          <a:lstStyle/>
          <a:p>
            <a:pPr algn="ctr"/>
            <a:r>
              <a:rPr lang="en-US" dirty="0" smtClean="0"/>
              <a:t>Step 6 – </a:t>
            </a:r>
            <a:br>
              <a:rPr lang="en-US" dirty="0" smtClean="0"/>
            </a:br>
            <a:r>
              <a:rPr lang="en-US" dirty="0" smtClean="0"/>
              <a:t>Saving Money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8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0" y="457200"/>
            <a:ext cx="83058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76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9851" y="1783278"/>
            <a:ext cx="7239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Unrealistic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Goals</a:t>
            </a:r>
          </a:p>
          <a:p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Emotional uses of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Money</a:t>
            </a:r>
          </a:p>
          <a:p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Lack of Planning – Impulse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buying</a:t>
            </a:r>
          </a:p>
          <a:p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Lack of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Follow-through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of a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Plan</a:t>
            </a:r>
          </a:p>
          <a:p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Different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Approaches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conflict</a:t>
            </a:r>
          </a:p>
          <a:p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Lack of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Communication</a:t>
            </a: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451" y="381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PITFALLS TO SUCCESSFUL MONEY MANAGEMENT</a:t>
            </a:r>
            <a:endParaRPr lang="en-US" sz="3600" dirty="0">
              <a:solidFill>
                <a:srgbClr val="FFCC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81164"/>
            <a:ext cx="19526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16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40" y="457200"/>
            <a:ext cx="890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HOUSEHOLD RECORD-KEEPING TIPS</a:t>
            </a:r>
            <a:endParaRPr lang="en-US" sz="3600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462411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Comprehensive list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(except bankruptcy papers) of </a:t>
            </a: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what documents to keep and how long to keep </a:t>
            </a:r>
            <a:r>
              <a:rPr lang="en-US" sz="2800" dirty="0" smtClean="0">
                <a:solidFill>
                  <a:srgbClr val="FFFFCC"/>
                </a:solidFill>
                <a:latin typeface="Comic Sans MS" pitchFamily="66" charset="0"/>
              </a:rPr>
              <a:t>them.</a:t>
            </a: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FFCC"/>
                </a:solidFill>
                <a:latin typeface="Comic Sans MS" pitchFamily="66" charset="0"/>
              </a:rPr>
              <a:t>At a minimum, keep Certification of Final Payment &amp; Case History and Discharge Order for at least 10 years</a:t>
            </a:r>
            <a:r>
              <a:rPr lang="en-US" sz="2800" dirty="0">
                <a:solidFill>
                  <a:srgbClr val="FFFFCC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1301059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CC"/>
                </a:solidFill>
              </a:rPr>
              <a:t>Handout pages 21, 22</a:t>
            </a:r>
          </a:p>
        </p:txBody>
      </p:sp>
    </p:spTree>
    <p:extLst>
      <p:ext uri="{BB962C8B-B14F-4D97-AF65-F5344CB8AC3E}">
        <p14:creationId xmlns:p14="http://schemas.microsoft.com/office/powerpoint/2010/main" val="1378616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209800" cy="197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574" y="95761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Now it is your time to work.</a:t>
            </a:r>
          </a:p>
          <a:p>
            <a:pPr algn="ctr"/>
            <a:endParaRPr lang="en-US" sz="3600" dirty="0">
              <a:solidFill>
                <a:srgbClr val="FFCC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6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738" y="1340092"/>
            <a:ext cx="84357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</a:rPr>
              <a:t>"The safest way to double your money is to fold it over and put it in your pocket." </a:t>
            </a:r>
            <a:endParaRPr lang="en-US" sz="2400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- </a:t>
            </a:r>
            <a:r>
              <a:rPr lang="en-US" dirty="0">
                <a:solidFill>
                  <a:srgbClr val="FFFFCC"/>
                </a:solidFill>
              </a:rPr>
              <a:t>Kin Hubbard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025" y="457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A Little Money </a:t>
            </a:r>
            <a:r>
              <a:rPr lang="en-US" sz="3600" dirty="0">
                <a:solidFill>
                  <a:srgbClr val="FFCC00"/>
                </a:solidFill>
                <a:latin typeface="Comic Sans MS" pitchFamily="66" charset="0"/>
              </a:rPr>
              <a:t>H</a:t>
            </a:r>
            <a:r>
              <a:rPr lang="en-US" sz="3600" dirty="0" smtClean="0">
                <a:solidFill>
                  <a:srgbClr val="FFCC00"/>
                </a:solidFill>
                <a:latin typeface="Comic Sans MS" pitchFamily="66" charset="0"/>
              </a:rPr>
              <a:t>umor</a:t>
            </a:r>
            <a:endParaRPr lang="en-US" sz="3600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078" y="25908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CC"/>
                </a:solidFill>
              </a:rPr>
              <a:t>“Too </a:t>
            </a:r>
            <a:r>
              <a:rPr lang="en-US" sz="2400" dirty="0">
                <a:solidFill>
                  <a:srgbClr val="FFFFCC"/>
                </a:solidFill>
              </a:rPr>
              <a:t>many people spend money they haven't earned, to buy things they don't want, to impress people they don't like</a:t>
            </a:r>
            <a:r>
              <a:rPr lang="en-US" sz="2400" dirty="0" smtClean="0">
                <a:solidFill>
                  <a:srgbClr val="FFFFCC"/>
                </a:solidFill>
              </a:rPr>
              <a:t>.”  </a:t>
            </a:r>
          </a:p>
          <a:p>
            <a:r>
              <a:rPr lang="en-US" dirty="0" smtClean="0">
                <a:solidFill>
                  <a:srgbClr val="FFFFCC"/>
                </a:solidFill>
              </a:rPr>
              <a:t>- Will Rogers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025" y="3886200"/>
            <a:ext cx="7812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</a:rPr>
              <a:t>Car sickness is the feeling you get when the monthly payment is due. </a:t>
            </a:r>
            <a:endParaRPr lang="en-US" sz="2400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- Author </a:t>
            </a:r>
            <a:r>
              <a:rPr lang="en-US" dirty="0">
                <a:solidFill>
                  <a:srgbClr val="FFFFCC"/>
                </a:solidFill>
              </a:rPr>
              <a:t>Unknown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025" y="5181600"/>
            <a:ext cx="7812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</a:rPr>
              <a:t>“There were times my pants were so thin I could sit on a dime and tell if it was heads or tails.”</a:t>
            </a:r>
            <a:r>
              <a:rPr lang="en-US" dirty="0">
                <a:solidFill>
                  <a:srgbClr val="FFFFCC"/>
                </a:solidFill>
              </a:rPr>
              <a:t> </a:t>
            </a:r>
            <a:endParaRPr lang="en-US" dirty="0" smtClean="0">
              <a:solidFill>
                <a:srgbClr val="FFFFCC"/>
              </a:solidFill>
            </a:endParaRPr>
          </a:p>
          <a:p>
            <a:r>
              <a:rPr lang="en-US" dirty="0" smtClean="0">
                <a:solidFill>
                  <a:srgbClr val="FFFFCC"/>
                </a:solidFill>
              </a:rPr>
              <a:t>-</a:t>
            </a:r>
            <a:r>
              <a:rPr lang="en-US" dirty="0">
                <a:solidFill>
                  <a:srgbClr val="FFFFCC"/>
                </a:solidFill>
              </a:rPr>
              <a:t>Spencer Tracy </a:t>
            </a:r>
          </a:p>
        </p:txBody>
      </p:sp>
    </p:spTree>
    <p:extLst>
      <p:ext uri="{BB962C8B-B14F-4D97-AF65-F5344CB8AC3E}">
        <p14:creationId xmlns:p14="http://schemas.microsoft.com/office/powerpoint/2010/main" val="973432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013" y="509517"/>
            <a:ext cx="6062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CC00"/>
                </a:solidFill>
                <a:latin typeface="Comic Sans MS" pitchFamily="66" charset="0"/>
              </a:rPr>
              <a:t>THANKS FOR COMING!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17526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TURN IN EVALUATION FORM.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TURN IN CALCULATORS &amp; PENCILS.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TAKE HOME SMALL NOTEBOOKS AND TRACK, TRACK, TRACK.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FFFFCC"/>
                </a:solidFill>
                <a:latin typeface="Comic Sans MS" pitchFamily="66" charset="0"/>
              </a:rPr>
              <a:t>HOPE TO SEE YOU AT OUR NEXT </a:t>
            </a:r>
            <a:r>
              <a:rPr lang="en-US" sz="3200" dirty="0" smtClean="0">
                <a:solidFill>
                  <a:srgbClr val="FFFFCC"/>
                </a:solidFill>
                <a:latin typeface="Comic Sans MS" pitchFamily="66" charset="0"/>
              </a:rPr>
              <a:t>SEMINAR!</a:t>
            </a:r>
            <a:endParaRPr lang="en-US" sz="3200" dirty="0">
              <a:solidFill>
                <a:srgbClr val="FFFF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6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7772399" cy="1731982"/>
          </a:xfrm>
        </p:spPr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</a:rPr>
              <a:t>Before developing a plan, explore some areas in your life that can either speed up your journey or slow it down.</a:t>
            </a:r>
            <a:endParaRPr lang="en-US" sz="4000" dirty="0">
              <a:solidFill>
                <a:srgbClr val="FFFF99"/>
              </a:solidFill>
            </a:endParaRPr>
          </a:p>
        </p:txBody>
      </p:sp>
      <p:pic>
        <p:nvPicPr>
          <p:cNvPr id="8" name="Picture 3" descr="C:\Users\patricia\AppData\Local\Microsoft\Windows\Temporary Internet Files\Content.IE5\MM5O9XQS\MP9004226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5824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tricia\AppData\Local\Microsoft\Windows\Temporary Internet Files\Content.IE5\PMMR5K9K\MP90042443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962400" cy="26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99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5" y="304800"/>
            <a:ext cx="762952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4657" y="4572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is just a helpful way to think about your planning.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7513" y="510639"/>
            <a:ext cx="2655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may find you need to adjust some of the things in the  boxes to achieve your goals.  That’s part of the process.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20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33400"/>
            <a:ext cx="8001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99"/>
                </a:solidFill>
                <a:latin typeface="Comic Sans MS" pitchFamily="66" charset="0"/>
              </a:rPr>
              <a:t>We will take a quick Look at the three </a:t>
            </a:r>
          </a:p>
          <a:p>
            <a:pPr algn="ctr"/>
            <a:r>
              <a:rPr lang="en-US" sz="2800" b="1" dirty="0" smtClean="0">
                <a:solidFill>
                  <a:srgbClr val="FFFF99"/>
                </a:solidFill>
                <a:latin typeface="Comic Sans MS" pitchFamily="66" charset="0"/>
              </a:rPr>
              <a:t>foundational blocks and you can build your own Pyramid from there.</a:t>
            </a:r>
          </a:p>
          <a:p>
            <a:pPr algn="ctr"/>
            <a:endParaRPr lang="en-US" sz="2800" b="1" dirty="0" smtClean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endParaRPr lang="en-US" sz="2800" b="1" dirty="0">
              <a:solidFill>
                <a:srgbClr val="FFFF99"/>
              </a:solidFill>
              <a:latin typeface="Comic Sans MS" pitchFamily="66" charset="0"/>
            </a:endParaRPr>
          </a:p>
          <a:p>
            <a:pPr algn="ctr"/>
            <a:endParaRPr lang="en-US" sz="4800" b="1" dirty="0">
              <a:solidFill>
                <a:srgbClr val="FFCC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1" y="4038600"/>
            <a:ext cx="76390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38100" y="2757086"/>
            <a:ext cx="9144000" cy="1523494"/>
          </a:xfrm>
        </p:spPr>
        <p:txBody>
          <a:bodyPr/>
          <a:lstStyle/>
          <a:p>
            <a:pPr algn="ctr"/>
            <a:r>
              <a:rPr lang="en-US" sz="6600" dirty="0" smtClean="0"/>
              <a:t>The First Step is Attitude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56909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tricia\AppData\Local\Microsoft\Windows\Temporary Internet Files\Content.IE5\PMMR5K9K\MC900089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95527"/>
            <a:ext cx="1795882" cy="17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cia\AppData\Local\Microsoft\Windows\Temporary Internet Files\Content.IE5\X9OHK109\MC9003551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1164"/>
            <a:ext cx="1829714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93211" y="4800600"/>
            <a:ext cx="69108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Comic Sans MS" pitchFamily="66" charset="0"/>
              </a:rPr>
              <a:t>The results are NOT scientifically accurate,</a:t>
            </a:r>
          </a:p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Comic Sans MS" pitchFamily="66" charset="0"/>
              </a:rPr>
              <a:t>they only meant to give you </a:t>
            </a:r>
          </a:p>
          <a:p>
            <a:pPr algn="ctr"/>
            <a:r>
              <a:rPr lang="en-US" sz="2400" b="1" dirty="0" smtClean="0">
                <a:solidFill>
                  <a:srgbClr val="FFFF99"/>
                </a:solidFill>
                <a:latin typeface="Comic Sans MS" pitchFamily="66" charset="0"/>
              </a:rPr>
              <a:t>Something to think about and talk about.</a:t>
            </a:r>
            <a:endParaRPr lang="en-US" sz="2400" b="1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509517"/>
            <a:ext cx="9144000" cy="1523494"/>
          </a:xfrm>
        </p:spPr>
        <p:txBody>
          <a:bodyPr/>
          <a:lstStyle/>
          <a:p>
            <a:pPr algn="ctr"/>
            <a:r>
              <a:rPr lang="en-US" sz="6000" dirty="0" smtClean="0"/>
              <a:t>Just for fun, take the money attitude Quiz.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00335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Cloud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7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17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7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0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2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3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5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6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7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8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9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0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3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_Light and shadow GREEN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FeatherCloud</Template>
  <TotalTime>5169</TotalTime>
  <Words>2514</Words>
  <Application>Microsoft Office PowerPoint</Application>
  <PresentationFormat>On-screen Show (4:3)</PresentationFormat>
  <Paragraphs>402</Paragraphs>
  <Slides>56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52</vt:i4>
      </vt:variant>
      <vt:variant>
        <vt:lpstr>Slide Titles</vt:lpstr>
      </vt:variant>
      <vt:variant>
        <vt:i4>56</vt:i4>
      </vt:variant>
    </vt:vector>
  </HeadingPairs>
  <TitlesOfParts>
    <vt:vector size="108" baseType="lpstr">
      <vt:lpstr>FeatherCloud</vt:lpstr>
      <vt:lpstr>White with Courier font for code slides</vt:lpstr>
      <vt:lpstr>Mountain Top</vt:lpstr>
      <vt:lpstr>1_Mountain Top</vt:lpstr>
      <vt:lpstr>2_Mountain Top</vt:lpstr>
      <vt:lpstr>3_Mountain Top</vt:lpstr>
      <vt:lpstr>4_Mountain Top</vt:lpstr>
      <vt:lpstr>5_Mountain Top</vt:lpstr>
      <vt:lpstr>6_Mountain Top</vt:lpstr>
      <vt:lpstr>7_Mountain Top</vt:lpstr>
      <vt:lpstr>8_Mountain Top</vt:lpstr>
      <vt:lpstr>9_Mountain Top</vt:lpstr>
      <vt:lpstr>10_Mountain Top</vt:lpstr>
      <vt:lpstr>11_Mountain Top</vt:lpstr>
      <vt:lpstr>12_Mountain Top</vt:lpstr>
      <vt:lpstr>13_Mountain Top</vt:lpstr>
      <vt:lpstr>14_Mountain Top</vt:lpstr>
      <vt:lpstr>15_Mountain Top</vt:lpstr>
      <vt:lpstr>16_Mountain Top</vt:lpstr>
      <vt:lpstr>17_Mountain Top</vt:lpstr>
      <vt:lpstr>18_Mountain Top</vt:lpstr>
      <vt:lpstr>19_Mountain Top</vt:lpstr>
      <vt:lpstr>20_Mountain Top</vt:lpstr>
      <vt:lpstr>21_Mountain Top</vt:lpstr>
      <vt:lpstr>22_Mountain Top</vt:lpstr>
      <vt:lpstr>23_Mountain Top</vt:lpstr>
      <vt:lpstr>Slit</vt:lpstr>
      <vt:lpstr>1_Slit</vt:lpstr>
      <vt:lpstr>2_Slit</vt:lpstr>
      <vt:lpstr>3_Slit</vt:lpstr>
      <vt:lpstr>4_Slit</vt:lpstr>
      <vt:lpstr>5_Slit</vt:lpstr>
      <vt:lpstr>6_Slit</vt:lpstr>
      <vt:lpstr>7_Slit</vt:lpstr>
      <vt:lpstr>8_Slit</vt:lpstr>
      <vt:lpstr>9_Slit</vt:lpstr>
      <vt:lpstr>10_Slit</vt:lpstr>
      <vt:lpstr>11_Slit</vt:lpstr>
      <vt:lpstr>12_Slit</vt:lpstr>
      <vt:lpstr>13_Slit</vt:lpstr>
      <vt:lpstr>24_Mountain Top</vt:lpstr>
      <vt:lpstr>25_Mountain Top</vt:lpstr>
      <vt:lpstr>26_Mountain Top</vt:lpstr>
      <vt:lpstr>27_Mountain Top</vt:lpstr>
      <vt:lpstr>28_Mountain Top</vt:lpstr>
      <vt:lpstr>29_Mountain Top</vt:lpstr>
      <vt:lpstr>30_Mountain Top</vt:lpstr>
      <vt:lpstr>31_Mountain Top</vt:lpstr>
      <vt:lpstr>32_Mountain Top</vt:lpstr>
      <vt:lpstr>33_Mountain Top</vt:lpstr>
      <vt:lpstr>34_Mountain Top</vt:lpstr>
      <vt:lpstr>1_Light and shadow GREEN Segoe</vt:lpstr>
      <vt:lpstr>Building A Spending Plan</vt:lpstr>
      <vt:lpstr>PowerPoint Presentation</vt:lpstr>
      <vt:lpstr>Building a spending plan may seem like a huge task at first.</vt:lpstr>
      <vt:lpstr>We will give you  some guidelines here  to create a path to  sound budgeting. </vt:lpstr>
      <vt:lpstr>Benefits of Budgeting </vt:lpstr>
      <vt:lpstr>Before developing a plan, explore some areas in your life that can either speed up your journey or slow it down.</vt:lpstr>
      <vt:lpstr>PowerPoint Presentation</vt:lpstr>
      <vt:lpstr>The First Step is Attitude</vt:lpstr>
      <vt:lpstr>Just for fun, take the money attitude Quiz.</vt:lpstr>
      <vt:lpstr>PowerPoint Presentation</vt:lpstr>
      <vt:lpstr>Communication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Goals</vt:lpstr>
      <vt:lpstr>Set Financial Goals</vt:lpstr>
      <vt:lpstr>Types of Goals:  Short term</vt:lpstr>
      <vt:lpstr>Types of Goals:  Intermediate</vt:lpstr>
      <vt:lpstr>Types of Goals:  Long term</vt:lpstr>
      <vt:lpstr>Write it down!!!!!!</vt:lpstr>
      <vt:lpstr>PowerPoint Presentation</vt:lpstr>
      <vt:lpstr>Basics of Budgeting</vt:lpstr>
      <vt:lpstr>Basics of Budgeting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5 – Analyze and Trim Expenses</vt:lpstr>
      <vt:lpstr>PowerPoint Presentation</vt:lpstr>
      <vt:lpstr>Really Analyze</vt:lpstr>
      <vt:lpstr>Wants v. Needs </vt:lpstr>
      <vt:lpstr>PowerPoint Presentation</vt:lpstr>
      <vt:lpstr>Step 6 – Saving Money</vt:lpstr>
      <vt:lpstr>Step 6 –  Saving Money (Con’t)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Milligan</dc:creator>
  <cp:lastModifiedBy>Patricia Milligan</cp:lastModifiedBy>
  <cp:revision>419</cp:revision>
  <cp:lastPrinted>2013-02-09T13:32:46Z</cp:lastPrinted>
  <dcterms:created xsi:type="dcterms:W3CDTF">2012-11-13T15:39:34Z</dcterms:created>
  <dcterms:modified xsi:type="dcterms:W3CDTF">2013-07-18T14:02:18Z</dcterms:modified>
</cp:coreProperties>
</file>